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6"/>
  </p:notesMasterIdLst>
  <p:sldIdLst>
    <p:sldId id="257" r:id="rId2"/>
    <p:sldId id="259" r:id="rId3"/>
    <p:sldId id="261" r:id="rId4"/>
    <p:sldId id="330" r:id="rId5"/>
    <p:sldId id="265" r:id="rId6"/>
    <p:sldId id="267" r:id="rId7"/>
    <p:sldId id="319" r:id="rId8"/>
    <p:sldId id="320" r:id="rId9"/>
    <p:sldId id="325" r:id="rId10"/>
    <p:sldId id="335" r:id="rId11"/>
    <p:sldId id="336" r:id="rId12"/>
    <p:sldId id="337" r:id="rId13"/>
    <p:sldId id="331" r:id="rId14"/>
    <p:sldId id="332" r:id="rId15"/>
    <p:sldId id="333" r:id="rId16"/>
    <p:sldId id="326" r:id="rId17"/>
    <p:sldId id="327" r:id="rId18"/>
    <p:sldId id="266" r:id="rId19"/>
    <p:sldId id="334" r:id="rId20"/>
    <p:sldId id="347" r:id="rId21"/>
    <p:sldId id="338" r:id="rId22"/>
    <p:sldId id="340" r:id="rId23"/>
    <p:sldId id="341" r:id="rId24"/>
    <p:sldId id="358" r:id="rId25"/>
    <p:sldId id="346" r:id="rId26"/>
    <p:sldId id="345" r:id="rId27"/>
    <p:sldId id="342" r:id="rId28"/>
    <p:sldId id="343" r:id="rId29"/>
    <p:sldId id="348" r:id="rId30"/>
    <p:sldId id="350" r:id="rId31"/>
    <p:sldId id="351" r:id="rId32"/>
    <p:sldId id="289" r:id="rId33"/>
    <p:sldId id="357" r:id="rId34"/>
    <p:sldId id="352" r:id="rId35"/>
    <p:sldId id="360" r:id="rId36"/>
    <p:sldId id="353" r:id="rId37"/>
    <p:sldId id="291" r:id="rId38"/>
    <p:sldId id="290" r:id="rId39"/>
    <p:sldId id="321" r:id="rId40"/>
    <p:sldId id="323" r:id="rId41"/>
    <p:sldId id="322" r:id="rId42"/>
    <p:sldId id="293" r:id="rId43"/>
    <p:sldId id="294" r:id="rId44"/>
    <p:sldId id="359" r:id="rId45"/>
    <p:sldId id="295" r:id="rId46"/>
    <p:sldId id="365" r:id="rId47"/>
    <p:sldId id="361" r:id="rId48"/>
    <p:sldId id="355" r:id="rId49"/>
    <p:sldId id="364" r:id="rId50"/>
    <p:sldId id="362" r:id="rId51"/>
    <p:sldId id="301" r:id="rId52"/>
    <p:sldId id="363" r:id="rId53"/>
    <p:sldId id="272" r:id="rId54"/>
    <p:sldId id="273" r:id="rId55"/>
    <p:sldId id="288" r:id="rId56"/>
    <p:sldId id="368" r:id="rId57"/>
    <p:sldId id="366" r:id="rId58"/>
    <p:sldId id="367" r:id="rId59"/>
    <p:sldId id="280" r:id="rId60"/>
    <p:sldId id="354" r:id="rId61"/>
    <p:sldId id="344" r:id="rId62"/>
    <p:sldId id="281" r:id="rId63"/>
    <p:sldId id="282" r:id="rId64"/>
    <p:sldId id="297" r:id="rId65"/>
    <p:sldId id="299" r:id="rId66"/>
    <p:sldId id="302" r:id="rId67"/>
    <p:sldId id="303" r:id="rId68"/>
    <p:sldId id="304" r:id="rId69"/>
    <p:sldId id="305" r:id="rId70"/>
    <p:sldId id="312" r:id="rId71"/>
    <p:sldId id="315" r:id="rId72"/>
    <p:sldId id="316" r:id="rId73"/>
    <p:sldId id="317" r:id="rId74"/>
    <p:sldId id="318" r:id="rId7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4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8BC25-A07C-4CF4-B422-E4D270F34E46}" type="datetimeFigureOut">
              <a:rPr lang="da-DK" smtClean="0"/>
              <a:t>25-10-2017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E9852-3760-40E3-AC57-6DF5192BEF4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2669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E9852-3760-40E3-AC57-6DF5192BEF44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3363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E9852-3760-40E3-AC57-6DF5192BEF44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5849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E9852-3760-40E3-AC57-6DF5192BEF44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7027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fld id="{12684E0C-1CA3-4F0A-997A-3B54D50506BE}" type="slidenum">
              <a:rPr altLang="da-DK" sz="1200"/>
              <a:pPr/>
              <a:t>27</a:t>
            </a:fld>
            <a:endParaRPr lang="da-DK" altLang="da-DK" sz="1200"/>
          </a:p>
        </p:txBody>
      </p:sp>
      <p:sp>
        <p:nvSpPr>
          <p:cNvPr id="116739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40" name="Pladsholder til no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smtClean="0"/>
          </a:p>
        </p:txBody>
      </p:sp>
      <p:sp>
        <p:nvSpPr>
          <p:cNvPr id="116741" name="Pladsholder til diasnumm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/>
            <a:fld id="{681101BD-3827-4C9B-9047-1774F639AE3E}" type="slidenum">
              <a:rPr lang="da-DK" altLang="da-DK" sz="1200">
                <a:latin typeface="Comic Sans MS" pitchFamily="66" charset="0"/>
                <a:cs typeface="Times New Roman" pitchFamily="18" charset="0"/>
              </a:rPr>
              <a:pPr algn="r" eaLnBrk="1" hangingPunct="1"/>
              <a:t>27</a:t>
            </a:fld>
            <a:endParaRPr lang="da-DK" altLang="da-DK" sz="1200">
              <a:latin typeface="Comic Sans MS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241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fld id="{9BF1BDDF-BF53-4519-834A-35026495E5D9}" type="slidenum">
              <a:rPr altLang="da-DK" sz="1200"/>
              <a:pPr/>
              <a:t>33</a:t>
            </a:fld>
            <a:endParaRPr lang="da-DK" altLang="da-DK" sz="1200"/>
          </a:p>
        </p:txBody>
      </p:sp>
      <p:sp>
        <p:nvSpPr>
          <p:cNvPr id="77827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8" name="Pladsholder til no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smtClean="0"/>
          </a:p>
        </p:txBody>
      </p:sp>
      <p:sp>
        <p:nvSpPr>
          <p:cNvPr id="77829" name="Pladsholder til diasnumm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/>
            <a:fld id="{6A9F61D9-1CF3-40B8-B120-39DE90C7390E}" type="slidenum">
              <a:rPr lang="da-DK" altLang="da-DK" sz="1200">
                <a:latin typeface="Comic Sans MS" panose="030F0702030302020204" pitchFamily="66" charset="0"/>
                <a:cs typeface="Times New Roman" panose="02020603050405020304" pitchFamily="18" charset="0"/>
              </a:rPr>
              <a:pPr algn="r" eaLnBrk="1" hangingPunct="1"/>
              <a:t>33</a:t>
            </a:fld>
            <a:endParaRPr lang="da-DK" altLang="da-DK" sz="120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001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fld id="{3530A15D-4A01-4BED-99DA-823BFC8E1B7E}" type="slidenum">
              <a:rPr altLang="da-DK" sz="1200"/>
              <a:pPr/>
              <a:t>37</a:t>
            </a:fld>
            <a:endParaRPr lang="da-DK" altLang="da-DK" sz="1200"/>
          </a:p>
        </p:txBody>
      </p:sp>
      <p:sp>
        <p:nvSpPr>
          <p:cNvPr id="126979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80" name="Pladsholder til no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smtClean="0"/>
          </a:p>
        </p:txBody>
      </p:sp>
      <p:sp>
        <p:nvSpPr>
          <p:cNvPr id="126981" name="Pladsholder til diasnumm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/>
            <a:fld id="{792B0924-8EAB-4CEB-8BCC-7D8AF55BA6E9}" type="slidenum">
              <a:rPr lang="da-DK" altLang="da-DK" sz="1200">
                <a:latin typeface="Comic Sans MS" pitchFamily="66" charset="0"/>
                <a:cs typeface="Times New Roman" pitchFamily="18" charset="0"/>
              </a:rPr>
              <a:pPr algn="r" eaLnBrk="1" hangingPunct="1"/>
              <a:t>37</a:t>
            </a:fld>
            <a:endParaRPr lang="da-DK" altLang="da-DK" sz="1200">
              <a:latin typeface="Comic Sans MS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477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fld id="{8B16A555-3FBC-4054-920D-145B95DCAEF4}" type="slidenum">
              <a:rPr altLang="da-DK" sz="1200"/>
              <a:pPr/>
              <a:t>44</a:t>
            </a:fld>
            <a:endParaRPr lang="da-DK" altLang="da-DK" sz="1200"/>
          </a:p>
        </p:txBody>
      </p:sp>
      <p:sp>
        <p:nvSpPr>
          <p:cNvPr id="105475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6" name="Pladsholder til no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smtClean="0"/>
          </a:p>
        </p:txBody>
      </p:sp>
      <p:sp>
        <p:nvSpPr>
          <p:cNvPr id="105477" name="Pladsholder til diasnumm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/>
            <a:fld id="{FDB77CCC-8BFE-4D0F-BA9D-4434615F8799}" type="slidenum">
              <a:rPr lang="da-DK" altLang="da-DK" sz="1200">
                <a:latin typeface="Comic Sans MS" panose="030F0702030302020204" pitchFamily="66" charset="0"/>
                <a:cs typeface="Times New Roman" panose="02020603050405020304" pitchFamily="18" charset="0"/>
              </a:rPr>
              <a:pPr algn="r" eaLnBrk="1" hangingPunct="1"/>
              <a:t>44</a:t>
            </a:fld>
            <a:endParaRPr lang="da-DK" altLang="da-DK" sz="120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11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fld id="{5034BD8E-54B5-45DE-BAF5-78489F068053}" type="slidenum">
              <a:rPr altLang="da-DK" sz="1200"/>
              <a:pPr/>
              <a:t>45</a:t>
            </a:fld>
            <a:endParaRPr lang="da-DK" altLang="da-DK" sz="1200"/>
          </a:p>
        </p:txBody>
      </p:sp>
      <p:sp>
        <p:nvSpPr>
          <p:cNvPr id="129027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8" name="Pladsholder til no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smtClean="0"/>
          </a:p>
        </p:txBody>
      </p:sp>
      <p:sp>
        <p:nvSpPr>
          <p:cNvPr id="129029" name="Pladsholder til diasnumm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/>
            <a:fld id="{AC6BFF5E-986B-4775-B462-728A380B5787}" type="slidenum">
              <a:rPr lang="da-DK" altLang="da-DK" sz="1200">
                <a:latin typeface="Comic Sans MS" pitchFamily="66" charset="0"/>
                <a:cs typeface="Times New Roman" pitchFamily="18" charset="0"/>
              </a:rPr>
              <a:pPr algn="r" eaLnBrk="1" hangingPunct="1"/>
              <a:t>45</a:t>
            </a:fld>
            <a:endParaRPr lang="da-DK" altLang="da-DK" sz="1200">
              <a:latin typeface="Comic Sans MS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9793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Pladsholder til no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smtClean="0">
              <a:ea typeface="ヒラギノ角ゴ Pro W3"/>
            </a:endParaRPr>
          </a:p>
        </p:txBody>
      </p:sp>
      <p:sp>
        <p:nvSpPr>
          <p:cNvPr id="119812" name="Pladsholder til dias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4193527E-210F-4CE2-9793-3120B27C79AD}" type="slidenum">
              <a:rPr altLang="da-DK" smtClean="0"/>
              <a:pPr>
                <a:spcBef>
                  <a:spcPct val="0"/>
                </a:spcBef>
              </a:pPr>
              <a:t>53</a:t>
            </a:fld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1592591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Pladsholder til no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smtClean="0">
              <a:ea typeface="ヒラギノ角ゴ Pro W3"/>
            </a:endParaRPr>
          </a:p>
        </p:txBody>
      </p:sp>
      <p:sp>
        <p:nvSpPr>
          <p:cNvPr id="120836" name="Pladsholder til dias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3B58DC1A-64B3-4522-B1BA-D377F5561EC9}" type="slidenum">
              <a:rPr altLang="da-DK" smtClean="0"/>
              <a:pPr>
                <a:spcBef>
                  <a:spcPct val="0"/>
                </a:spcBef>
              </a:pPr>
              <a:t>54</a:t>
            </a:fld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108479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FE81FE8D-C209-41C9-9A58-EDE3E72FC078}" type="slidenum">
              <a:rPr altLang="da-DK" smtClean="0"/>
              <a:pPr>
                <a:spcBef>
                  <a:spcPct val="0"/>
                </a:spcBef>
              </a:pPr>
              <a:t>71</a:t>
            </a:fld>
            <a:endParaRPr lang="da-DK" altLang="da-DK" smtClean="0"/>
          </a:p>
        </p:txBody>
      </p:sp>
      <p:sp>
        <p:nvSpPr>
          <p:cNvPr id="125955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6" name="Pladsholder til no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smtClean="0">
              <a:ea typeface="ヒラギノ角ゴ Pro W3"/>
            </a:endParaRPr>
          </a:p>
        </p:txBody>
      </p:sp>
      <p:sp>
        <p:nvSpPr>
          <p:cNvPr id="125957" name="Pladsholder til diasnumm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42C982B-28F3-4195-AC9E-B8C81811DE8D}" type="slidenum">
              <a:rPr lang="da-DK" altLang="da-DK">
                <a:latin typeface="Comic Sans MS" pitchFamily="66" charset="0"/>
                <a:cs typeface="Times New Roman" pitchFamily="18" charset="0"/>
              </a:rPr>
              <a:pPr algn="r" eaLnBrk="1" hangingPunct="1">
                <a:spcBef>
                  <a:spcPct val="0"/>
                </a:spcBef>
              </a:pPr>
              <a:t>71</a:t>
            </a:fld>
            <a:endParaRPr lang="da-DK" altLang="da-DK">
              <a:latin typeface="Comic Sans MS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304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E9852-3760-40E3-AC57-6DF5192BEF44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2871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9F1EA-B46F-4FE9-AEFF-3C381995641F}" type="slidenum">
              <a:rPr lang="da-DK" altLang="da-DK" smtClean="0"/>
              <a:pPr/>
              <a:t>3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474531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AEC8B458-95EB-4133-8FB2-31F86CB3CC3E}" type="slidenum">
              <a:rPr altLang="da-DK" smtClean="0"/>
              <a:pPr>
                <a:spcBef>
                  <a:spcPct val="0"/>
                </a:spcBef>
              </a:pPr>
              <a:t>10</a:t>
            </a:fld>
            <a:endParaRPr lang="da-DK" altLang="da-DK" smtClean="0"/>
          </a:p>
        </p:txBody>
      </p:sp>
      <p:sp>
        <p:nvSpPr>
          <p:cNvPr id="89091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2" name="Pladsholder til no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smtClean="0">
              <a:ea typeface="ヒラギノ角ゴ Pro W3"/>
            </a:endParaRPr>
          </a:p>
        </p:txBody>
      </p:sp>
      <p:sp>
        <p:nvSpPr>
          <p:cNvPr id="89093" name="Pladsholder til diasnumm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3F4F635-BFDC-4C78-B37C-1AD3C4C0640C}" type="slidenum">
              <a:rPr lang="da-DK" altLang="da-DK">
                <a:latin typeface="Comic Sans MS" pitchFamily="66" charset="0"/>
                <a:cs typeface="Times New Roman" pitchFamily="18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da-DK" altLang="da-DK">
              <a:latin typeface="Comic Sans MS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972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C2F3BC-9F31-452E-A4AE-A79EFC200436}" type="slidenum">
              <a:rPr altLang="da-DK"/>
              <a:pPr/>
              <a:t>14</a:t>
            </a:fld>
            <a:endParaRPr lang="da-DK" altLang="da-DK"/>
          </a:p>
        </p:txBody>
      </p:sp>
      <p:sp>
        <p:nvSpPr>
          <p:cNvPr id="83970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altLang="da-DK"/>
          </a:p>
        </p:txBody>
      </p:sp>
      <p:sp>
        <p:nvSpPr>
          <p:cNvPr id="83972" name="Pladsholder til diasnumm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/>
            <a:fld id="{CBA691E9-2812-4F78-93A9-2B5F2DED57A6}" type="slidenum">
              <a:rPr lang="da-DK" altLang="da-DK" sz="1200">
                <a:latin typeface="Comic Sans MS" panose="030F0702030302020204" pitchFamily="66" charset="0"/>
                <a:cs typeface="Times New Roman" panose="02020603050405020304" pitchFamily="18" charset="0"/>
              </a:rPr>
              <a:pPr algn="r" eaLnBrk="1" hangingPunct="1"/>
              <a:t>14</a:t>
            </a:fld>
            <a:endParaRPr lang="da-DK" altLang="da-DK" sz="120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307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284FF2-57D5-433E-8177-09B59B2DF0F4}" type="slidenum">
              <a:rPr altLang="da-DK"/>
              <a:pPr/>
              <a:t>15</a:t>
            </a:fld>
            <a:endParaRPr lang="da-DK" altLang="da-DK"/>
          </a:p>
        </p:txBody>
      </p:sp>
      <p:sp>
        <p:nvSpPr>
          <p:cNvPr id="86018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altLang="da-DK"/>
          </a:p>
        </p:txBody>
      </p:sp>
      <p:sp>
        <p:nvSpPr>
          <p:cNvPr id="86020" name="Pladsholder til diasnumm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/>
            <a:fld id="{BC3425B7-4354-4BB7-890D-88CBB0A1F5D9}" type="slidenum">
              <a:rPr lang="da-DK" altLang="da-DK" sz="1200">
                <a:latin typeface="Comic Sans MS" panose="030F0702030302020204" pitchFamily="66" charset="0"/>
                <a:cs typeface="Times New Roman" panose="02020603050405020304" pitchFamily="18" charset="0"/>
              </a:rPr>
              <a:pPr algn="r" eaLnBrk="1" hangingPunct="1"/>
              <a:t>15</a:t>
            </a:fld>
            <a:endParaRPr lang="da-DK" altLang="da-DK" sz="120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533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BF1F51-E3B2-4BAB-B88C-73D3F05BAFA8}" type="slidenum">
              <a:rPr altLang="da-DK"/>
              <a:pPr/>
              <a:t>16</a:t>
            </a:fld>
            <a:endParaRPr lang="da-DK" altLang="da-DK"/>
          </a:p>
        </p:txBody>
      </p:sp>
      <p:sp>
        <p:nvSpPr>
          <p:cNvPr id="88066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altLang="da-DK"/>
          </a:p>
        </p:txBody>
      </p:sp>
      <p:sp>
        <p:nvSpPr>
          <p:cNvPr id="88068" name="Pladsholder til diasnumm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/>
            <a:fld id="{76C091B1-9DDC-445D-B3E9-D17A3422EAFB}" type="slidenum">
              <a:rPr lang="da-DK" altLang="da-DK" sz="1200">
                <a:latin typeface="Comic Sans MS" panose="030F0702030302020204" pitchFamily="66" charset="0"/>
                <a:cs typeface="Times New Roman" panose="02020603050405020304" pitchFamily="18" charset="0"/>
              </a:rPr>
              <a:pPr algn="r" eaLnBrk="1" hangingPunct="1"/>
              <a:t>16</a:t>
            </a:fld>
            <a:endParaRPr lang="da-DK" altLang="da-DK" sz="120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76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942A3C-8724-464A-9F8B-B84543A47C21}" type="slidenum">
              <a:rPr altLang="da-DK"/>
              <a:pPr/>
              <a:t>17</a:t>
            </a:fld>
            <a:endParaRPr lang="da-DK" altLang="da-DK"/>
          </a:p>
        </p:txBody>
      </p:sp>
      <p:sp>
        <p:nvSpPr>
          <p:cNvPr id="90114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altLang="da-DK"/>
          </a:p>
        </p:txBody>
      </p:sp>
      <p:sp>
        <p:nvSpPr>
          <p:cNvPr id="90116" name="Pladsholder til diasnumm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/>
            <a:fld id="{AE279B63-EA1E-45AF-B03A-05F64C43E45C}" type="slidenum">
              <a:rPr lang="da-DK" altLang="da-DK" sz="1200">
                <a:latin typeface="Comic Sans MS" panose="030F0702030302020204" pitchFamily="66" charset="0"/>
                <a:cs typeface="Times New Roman" panose="02020603050405020304" pitchFamily="18" charset="0"/>
              </a:rPr>
              <a:pPr algn="r" eaLnBrk="1" hangingPunct="1"/>
              <a:t>17</a:t>
            </a:fld>
            <a:endParaRPr lang="da-DK" altLang="da-DK" sz="120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607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fld id="{693F8D41-F81E-4DB9-8356-8F751CC878DF}" type="slidenum">
              <a:rPr altLang="da-DK" sz="1200"/>
              <a:pPr/>
              <a:t>20</a:t>
            </a:fld>
            <a:endParaRPr lang="da-DK" altLang="da-DK" sz="1200"/>
          </a:p>
        </p:txBody>
      </p:sp>
      <p:sp>
        <p:nvSpPr>
          <p:cNvPr id="55299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300" name="Pladsholder til no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smtClean="0"/>
          </a:p>
        </p:txBody>
      </p:sp>
      <p:sp>
        <p:nvSpPr>
          <p:cNvPr id="55301" name="Pladsholder til diasnumm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/>
            <a:fld id="{F6639667-17FD-4BFA-8383-30F949B50B6A}" type="slidenum">
              <a:rPr lang="da-DK" altLang="da-DK" sz="1200">
                <a:latin typeface="Comic Sans MS" panose="030F0702030302020204" pitchFamily="66" charset="0"/>
                <a:cs typeface="Times New Roman" panose="02020603050405020304" pitchFamily="18" charset="0"/>
              </a:rPr>
              <a:pPr algn="r" eaLnBrk="1" hangingPunct="1"/>
              <a:t>20</a:t>
            </a:fld>
            <a:endParaRPr lang="da-DK" altLang="da-DK" sz="120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784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w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6245-C620-41A1-AD68-D3531C69BF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3471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6245-C620-41A1-AD68-D3531C69BF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625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6245-C620-41A1-AD68-D3531C69BF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7019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9" descr="Masker"/>
          <p:cNvPicPr>
            <a:picLocks noChangeAspect="1" noChangeArrowheads="1"/>
          </p:cNvPicPr>
          <p:nvPr userDrawn="1"/>
        </p:nvPicPr>
        <p:blipFill>
          <a:blip r:embed="rId2" cstate="print"/>
          <a:srcRect l="29427" t="32677" r="17255"/>
          <a:stretch>
            <a:fillRect/>
          </a:stretch>
        </p:blipFill>
        <p:spPr bwMode="auto">
          <a:xfrm>
            <a:off x="3024718" y="1"/>
            <a:ext cx="3263900" cy="2060575"/>
          </a:xfrm>
          <a:prstGeom prst="rect">
            <a:avLst/>
          </a:prstGeom>
          <a:noFill/>
        </p:spPr>
      </p:pic>
      <p:pic>
        <p:nvPicPr>
          <p:cNvPr id="13" name="Picture 28" descr="Haand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5518" y="368300"/>
            <a:ext cx="2592916" cy="2916238"/>
          </a:xfrm>
          <a:prstGeom prst="rect">
            <a:avLst/>
          </a:prstGeom>
          <a:noFill/>
        </p:spPr>
      </p:pic>
      <p:pic>
        <p:nvPicPr>
          <p:cNvPr id="14" name="Picture 30" descr="Glas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785" y="439738"/>
            <a:ext cx="2271183" cy="2557462"/>
          </a:xfrm>
          <a:prstGeom prst="rect">
            <a:avLst/>
          </a:prstGeom>
          <a:noFill/>
        </p:spPr>
      </p:pic>
      <p:pic>
        <p:nvPicPr>
          <p:cNvPr id="15" name="Picture 31" descr="Sygeplejerske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457450"/>
            <a:ext cx="2592917" cy="2700338"/>
          </a:xfrm>
          <a:prstGeom prst="rect">
            <a:avLst/>
          </a:prstGeom>
          <a:noFill/>
        </p:spPr>
      </p:pic>
      <p:pic>
        <p:nvPicPr>
          <p:cNvPr id="16" name="Picture 21" descr="Illusbagg_B_Outlinet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3175"/>
            <a:ext cx="12192000" cy="6870700"/>
          </a:xfrm>
          <a:prstGeom prst="rect">
            <a:avLst/>
          </a:prstGeom>
          <a:noFill/>
        </p:spPr>
      </p:pic>
      <p:pic>
        <p:nvPicPr>
          <p:cNvPr id="9" name="Picture 33" descr="CMYK_Neg_Vetfd_HOLBÆK SYGEHUS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9451" y="5516563"/>
            <a:ext cx="4690533" cy="114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8669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0" y="838200"/>
            <a:ext cx="9652000" cy="762000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abel 2"/>
          <p:cNvSpPr>
            <a:spLocks noGrp="1"/>
          </p:cNvSpPr>
          <p:nvPr>
            <p:ph type="tbl" idx="1"/>
          </p:nvPr>
        </p:nvSpPr>
        <p:spPr>
          <a:xfrm>
            <a:off x="1828800" y="1819276"/>
            <a:ext cx="9652000" cy="4505325"/>
          </a:xfrm>
        </p:spPr>
        <p:txBody>
          <a:bodyPr/>
          <a:lstStyle/>
          <a:p>
            <a:pPr lvl="0"/>
            <a:endParaRPr lang="da-DK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da-DK" noProof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altLang="da-DK" smtClean="0"/>
              <a:t>Hvad er atrieflimren?                  Ilan Raymond - oktober 2017</a:t>
            </a:r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87393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6245-C620-41A1-AD68-D3531C69BF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7128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6245-C620-41A1-AD68-D3531C69BF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2077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6245-C620-41A1-AD68-D3531C69BF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7141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6245-C620-41A1-AD68-D3531C69BF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8083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6245-C620-41A1-AD68-D3531C69BF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6902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6245-C620-41A1-AD68-D3531C69BF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786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6245-C620-41A1-AD68-D3531C69BF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47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6245-C620-41A1-AD68-D3531C69BF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7269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66245-C620-41A1-AD68-D3531C69BF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009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Kx2-TPCS88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j1lQiC5od0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wBQ7ZiGBjA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935760" y="2564905"/>
            <a:ext cx="348524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altLang="da-DK" sz="2700" kern="0" noProof="1" smtClean="0">
                <a:solidFill>
                  <a:srgbClr val="FFFFFF"/>
                </a:solidFill>
                <a:latin typeface="Georgia"/>
                <a:ea typeface="+mj-ea"/>
                <a:cs typeface="+mj-cs"/>
              </a:rPr>
              <a:t>Hvad er atrieflimren?</a:t>
            </a:r>
            <a:endParaRPr lang="da-DK" dirty="0"/>
          </a:p>
        </p:txBody>
      </p:sp>
      <p:sp>
        <p:nvSpPr>
          <p:cNvPr id="3" name="Rektangel 2"/>
          <p:cNvSpPr/>
          <p:nvPr/>
        </p:nvSpPr>
        <p:spPr>
          <a:xfrm>
            <a:off x="3810000" y="3028892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  <a:buClr>
                <a:srgbClr val="5F6062"/>
              </a:buClr>
            </a:pPr>
            <a:r>
              <a:rPr lang="da-DK" altLang="da-DK" sz="1000" kern="0" noProof="1">
                <a:solidFill>
                  <a:srgbClr val="000000"/>
                </a:solidFill>
                <a:latin typeface="Georgia"/>
              </a:rPr>
              <a:t>Ilan Raymond</a:t>
            </a:r>
          </a:p>
          <a:p>
            <a:pPr lvl="0">
              <a:spcBef>
                <a:spcPct val="20000"/>
              </a:spcBef>
              <a:buClr>
                <a:srgbClr val="5F6062"/>
              </a:buClr>
            </a:pPr>
            <a:r>
              <a:rPr lang="da-DK" altLang="da-DK" sz="1000" kern="0" noProof="1">
                <a:solidFill>
                  <a:srgbClr val="000000"/>
                </a:solidFill>
                <a:latin typeface="Georgia"/>
              </a:rPr>
              <a:t>Holbæk Sygehus</a:t>
            </a:r>
          </a:p>
          <a:p>
            <a:pPr lvl="0">
              <a:spcBef>
                <a:spcPct val="20000"/>
              </a:spcBef>
              <a:buClr>
                <a:srgbClr val="5F6062"/>
              </a:buClr>
            </a:pPr>
            <a:r>
              <a:rPr lang="da-DK" altLang="da-DK" sz="1000" kern="0" noProof="1">
                <a:solidFill>
                  <a:srgbClr val="000000"/>
                </a:solidFill>
                <a:latin typeface="Georgia"/>
              </a:rPr>
              <a:t>Medicinsk afdeling hjertemedicinsk sektion</a:t>
            </a:r>
          </a:p>
          <a:p>
            <a:pPr lvl="0">
              <a:spcBef>
                <a:spcPct val="20000"/>
              </a:spcBef>
              <a:buClr>
                <a:srgbClr val="5F6062"/>
              </a:buClr>
            </a:pPr>
            <a:r>
              <a:rPr lang="da-DK" altLang="da-DK" sz="1000" kern="0" noProof="1">
                <a:solidFill>
                  <a:srgbClr val="000000"/>
                </a:solidFill>
                <a:latin typeface="Georgia"/>
              </a:rPr>
              <a:t>Oktober </a:t>
            </a:r>
            <a:r>
              <a:rPr lang="da-DK" altLang="da-DK" sz="1000" kern="0" noProof="1" smtClean="0">
                <a:solidFill>
                  <a:srgbClr val="000000"/>
                </a:solidFill>
                <a:latin typeface="Georgia"/>
              </a:rPr>
              <a:t>2017</a:t>
            </a:r>
            <a:endParaRPr lang="da-DK" altLang="da-DK" sz="1000" kern="0" noProof="1">
              <a:solidFill>
                <a:srgbClr val="000000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0867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Pladsholder til sidefod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&gt;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  <p:sp>
        <p:nvSpPr>
          <p:cNvPr id="5" name="Tekstboks 4"/>
          <p:cNvSpPr txBox="1"/>
          <p:nvPr/>
        </p:nvSpPr>
        <p:spPr>
          <a:xfrm>
            <a:off x="2640014" y="1825625"/>
            <a:ext cx="7488237" cy="4635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pPr>
              <a:defRPr/>
            </a:pPr>
            <a:r>
              <a:rPr lang="da-DK" altLang="da-DK"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imes New Roman" pitchFamily="18" charset="0"/>
              </a:rPr>
              <a:t>Første diagnosticeret episode af atrieflimmer  </a:t>
            </a:r>
          </a:p>
        </p:txBody>
      </p:sp>
      <p:cxnSp>
        <p:nvCxnSpPr>
          <p:cNvPr id="9" name="Lige pilforbindelse 8"/>
          <p:cNvCxnSpPr/>
          <p:nvPr/>
        </p:nvCxnSpPr>
        <p:spPr>
          <a:xfrm rot="5400000" flipH="1" flipV="1">
            <a:off x="2785269" y="2420144"/>
            <a:ext cx="863600" cy="1588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boks 11"/>
          <p:cNvSpPr txBox="1"/>
          <p:nvPr/>
        </p:nvSpPr>
        <p:spPr>
          <a:xfrm>
            <a:off x="2234045" y="2644196"/>
            <a:ext cx="2852305" cy="61555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pPr algn="ctr">
              <a:defRPr/>
            </a:pPr>
            <a:r>
              <a:rPr lang="da-DK" altLang="da-DK" sz="1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imes New Roman" pitchFamily="18" charset="0"/>
              </a:rPr>
              <a:t>Paroxystisk</a:t>
            </a:r>
            <a:r>
              <a:rPr lang="da-DK" altLang="da-DK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imes New Roman" pitchFamily="18" charset="0"/>
              </a:rPr>
              <a:t> </a:t>
            </a:r>
            <a:r>
              <a:rPr lang="da-DK" altLang="da-DK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imes New Roman" pitchFamily="18" charset="0"/>
              </a:rPr>
              <a:t>/ </a:t>
            </a:r>
            <a:r>
              <a:rPr lang="da-DK" altLang="da-DK" sz="16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imes New Roman" pitchFamily="18" charset="0"/>
              </a:rPr>
              <a:t>anfaldsvis</a:t>
            </a:r>
            <a:endParaRPr lang="da-DK" altLang="da-DK" sz="1600" dirty="0"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da-DK" altLang="da-DK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imes New Roman" pitchFamily="18" charset="0"/>
              </a:rPr>
              <a:t>(Ofte &lt; 48 timer</a:t>
            </a:r>
            <a:r>
              <a:rPr lang="da-DK" altLang="da-DK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imes New Roman" pitchFamily="18" charset="0"/>
              </a:rPr>
              <a:t>)</a:t>
            </a:r>
          </a:p>
        </p:txBody>
      </p:sp>
      <p:sp>
        <p:nvSpPr>
          <p:cNvPr id="14" name="Tekstboks 13"/>
          <p:cNvSpPr txBox="1"/>
          <p:nvPr/>
        </p:nvSpPr>
        <p:spPr>
          <a:xfrm>
            <a:off x="4945063" y="3633789"/>
            <a:ext cx="1871662" cy="5873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pPr algn="ctr">
              <a:defRPr/>
            </a:pPr>
            <a:r>
              <a:rPr lang="da-DK" altLang="da-DK" sz="1600"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imes New Roman" pitchFamily="18" charset="0"/>
              </a:rPr>
              <a:t>Persisterende </a:t>
            </a:r>
          </a:p>
          <a:p>
            <a:pPr algn="ctr">
              <a:defRPr/>
            </a:pPr>
            <a:r>
              <a:rPr lang="da-DK" altLang="da-DK" sz="1600"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imes New Roman" pitchFamily="18" charset="0"/>
              </a:rPr>
              <a:t>(&gt; 7 dage)</a:t>
            </a:r>
          </a:p>
        </p:txBody>
      </p:sp>
      <p:cxnSp>
        <p:nvCxnSpPr>
          <p:cNvPr id="15" name="Lige pilforbindelse 14"/>
          <p:cNvCxnSpPr/>
          <p:nvPr/>
        </p:nvCxnSpPr>
        <p:spPr>
          <a:xfrm rot="5400000" flipH="1" flipV="1">
            <a:off x="4404520" y="3237708"/>
            <a:ext cx="1800225" cy="1587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ge pilforbindelse 16"/>
          <p:cNvCxnSpPr/>
          <p:nvPr/>
        </p:nvCxnSpPr>
        <p:spPr>
          <a:xfrm rot="5400000" flipH="1" flipV="1">
            <a:off x="5772151" y="3392488"/>
            <a:ext cx="2808287" cy="1588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Figur 22"/>
          <p:cNvCxnSpPr>
            <a:stCxn id="12" idx="2"/>
          </p:cNvCxnSpPr>
          <p:nvPr/>
        </p:nvCxnSpPr>
        <p:spPr>
          <a:xfrm rot="16200000" flipH="1">
            <a:off x="4158459" y="2930742"/>
            <a:ext cx="502656" cy="1499178"/>
          </a:xfrm>
          <a:prstGeom prst="bentConnector2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boks 23"/>
          <p:cNvSpPr txBox="1"/>
          <p:nvPr/>
        </p:nvSpPr>
        <p:spPr>
          <a:xfrm>
            <a:off x="6311901" y="4425950"/>
            <a:ext cx="2663825" cy="6477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pPr algn="ctr">
              <a:defRPr/>
            </a:pPr>
            <a:r>
              <a:rPr lang="da-DK" altLang="da-DK" sz="1600"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imes New Roman" pitchFamily="18" charset="0"/>
              </a:rPr>
              <a:t>Langvarigt Persisterende</a:t>
            </a:r>
            <a:r>
              <a:rPr lang="da-DK" altLang="da-DK" sz="1800"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imes New Roman" pitchFamily="18" charset="0"/>
              </a:rPr>
              <a:t> &gt; 1 år</a:t>
            </a:r>
          </a:p>
        </p:txBody>
      </p:sp>
      <p:sp>
        <p:nvSpPr>
          <p:cNvPr id="25" name="Tekstboks 24"/>
          <p:cNvSpPr txBox="1"/>
          <p:nvPr/>
        </p:nvSpPr>
        <p:spPr>
          <a:xfrm>
            <a:off x="8185150" y="5289551"/>
            <a:ext cx="1943100" cy="5873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pPr algn="ctr">
              <a:defRPr/>
            </a:pPr>
            <a:r>
              <a:rPr lang="da-DK" altLang="da-DK" sz="1600"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imes New Roman" pitchFamily="18" charset="0"/>
              </a:rPr>
              <a:t>Permanent</a:t>
            </a:r>
          </a:p>
          <a:p>
            <a:pPr algn="ctr">
              <a:defRPr/>
            </a:pPr>
            <a:r>
              <a:rPr lang="da-DK" altLang="da-DK" sz="1600"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imes New Roman" pitchFamily="18" charset="0"/>
              </a:rPr>
              <a:t>(Accepteret)</a:t>
            </a:r>
          </a:p>
        </p:txBody>
      </p:sp>
      <p:cxnSp>
        <p:nvCxnSpPr>
          <p:cNvPr id="30" name="Figur 29"/>
          <p:cNvCxnSpPr/>
          <p:nvPr/>
        </p:nvCxnSpPr>
        <p:spPr>
          <a:xfrm>
            <a:off x="6959600" y="5516564"/>
            <a:ext cx="1081088" cy="649287"/>
          </a:xfrm>
          <a:prstGeom prst="bentConnector3">
            <a:avLst>
              <a:gd name="adj1" fmla="val 25269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Lige pilforbindelse 33"/>
          <p:cNvCxnSpPr>
            <a:stCxn id="25" idx="0"/>
          </p:cNvCxnSpPr>
          <p:nvPr/>
        </p:nvCxnSpPr>
        <p:spPr>
          <a:xfrm rot="5400000" flipH="1" flipV="1">
            <a:off x="7304088" y="3398838"/>
            <a:ext cx="3743325" cy="38100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Figur 20"/>
          <p:cNvCxnSpPr>
            <a:endCxn id="24" idx="1"/>
          </p:cNvCxnSpPr>
          <p:nvPr/>
        </p:nvCxnSpPr>
        <p:spPr>
          <a:xfrm>
            <a:off x="5014914" y="4106864"/>
            <a:ext cx="1296987" cy="642937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79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a-DK" altLang="da-DK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Atrieflimren </a:t>
            </a:r>
            <a:r>
              <a:rPr lang="da-DK" altLang="da-DK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klassifikation</a:t>
            </a:r>
          </a:p>
        </p:txBody>
      </p:sp>
    </p:spTree>
    <p:extLst>
      <p:ext uri="{BB962C8B-B14F-4D97-AF65-F5344CB8AC3E}">
        <p14:creationId xmlns:p14="http://schemas.microsoft.com/office/powerpoint/2010/main" val="165666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Inddeling / klassifikation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Persisterende atrieflimren</a:t>
            </a:r>
            <a:endParaRPr lang="da-DK" dirty="0"/>
          </a:p>
          <a:p>
            <a:pPr lvl="1">
              <a:lnSpc>
                <a:spcPct val="200000"/>
              </a:lnSpc>
            </a:pPr>
            <a:r>
              <a:rPr lang="da-DK" dirty="0"/>
              <a:t>Længerevarende persisterende med varighed mere end ét år hvor DC-konvertering eller rytmestabiliserende medicin stadig kan være relevant at forsøge hos udvalgte </a:t>
            </a:r>
            <a:r>
              <a:rPr lang="da-DK" dirty="0" smtClean="0"/>
              <a:t>patienter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altLang="da-DK" smtClean="0"/>
              <a:t>Hvad er atrieflimren?                  Ilan Raymond - oktober 2017</a:t>
            </a:r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19268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Inddeling / klassifikation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da-DK" dirty="0" smtClean="0"/>
              <a:t>Permanent atrieflimren</a:t>
            </a:r>
            <a:endParaRPr lang="da-DK" dirty="0"/>
          </a:p>
          <a:p>
            <a:pPr lvl="2">
              <a:lnSpc>
                <a:spcPct val="200000"/>
              </a:lnSpc>
            </a:pPr>
            <a:r>
              <a:rPr lang="da-DK" dirty="0"/>
              <a:t>Elektrisk eller medikamentelt forsøg på konvertering har været virkningsløst eller sinusrytme har kun kunnet opretholdes i kortere periode før recidiv </a:t>
            </a:r>
          </a:p>
          <a:p>
            <a:pPr lvl="2">
              <a:lnSpc>
                <a:spcPct val="200000"/>
              </a:lnSpc>
            </a:pPr>
            <a:r>
              <a:rPr lang="da-DK" dirty="0"/>
              <a:t>I nogle tilfælde vurderes konverteringsforsøg af patienten ikke for hensigtsmæssigt og frekvensregulerende medicin er </a:t>
            </a:r>
            <a:r>
              <a:rPr lang="da-DK" dirty="0" smtClean="0"/>
              <a:t>førstevalget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altLang="da-DK" smtClean="0"/>
              <a:t>Hvad er atrieflimren?                  Ilan Raymond - oktober 2017</a:t>
            </a:r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92858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Hvor udbredt er atrieflimren</a:t>
            </a:r>
            <a:r>
              <a:rPr lang="da-D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da-DK" b="1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750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547688" indent="-411163">
              <a:lnSpc>
                <a:spcPct val="150000"/>
              </a:lnSpc>
            </a:pPr>
            <a:r>
              <a:rPr lang="da-DK" altLang="da-DK" sz="19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Forekomsten </a:t>
            </a:r>
            <a:r>
              <a:rPr lang="da-DK" altLang="da-DK" sz="19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stiger betydeligt i Danmark i disse år</a:t>
            </a:r>
          </a:p>
          <a:p>
            <a:pPr marL="868363" lvl="1" indent="-282575">
              <a:lnSpc>
                <a:spcPct val="150000"/>
              </a:lnSpc>
            </a:pPr>
            <a:r>
              <a:rPr lang="da-DK" altLang="da-DK" sz="17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Stigende alder</a:t>
            </a:r>
          </a:p>
          <a:p>
            <a:pPr marL="868363" lvl="1" indent="-282575">
              <a:lnSpc>
                <a:spcPct val="150000"/>
              </a:lnSpc>
            </a:pPr>
            <a:r>
              <a:rPr lang="da-DK" altLang="da-DK" sz="17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Stigende overlevelse med hjertesygdom og andre disponerende faktorer</a:t>
            </a:r>
          </a:p>
          <a:p>
            <a:pPr marL="547688" indent="-411163">
              <a:lnSpc>
                <a:spcPct val="150000"/>
              </a:lnSpc>
            </a:pPr>
            <a:endParaRPr lang="da-DK" altLang="da-DK" sz="19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547688" indent="-411163">
              <a:lnSpc>
                <a:spcPct val="150000"/>
              </a:lnSpc>
            </a:pPr>
            <a:r>
              <a:rPr lang="da-DK" altLang="da-DK" sz="19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Atrieflimren </a:t>
            </a:r>
            <a:r>
              <a:rPr lang="da-DK" altLang="da-DK" sz="19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stiger eksponentielt med alderen</a:t>
            </a:r>
          </a:p>
          <a:p>
            <a:pPr marL="868363" lvl="1" indent="-282575">
              <a:lnSpc>
                <a:spcPct val="150000"/>
              </a:lnSpc>
            </a:pPr>
            <a:r>
              <a:rPr lang="da-DK" altLang="da-DK" sz="17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Hos </a:t>
            </a:r>
            <a:r>
              <a:rPr lang="da-DK" altLang="da-DK" sz="17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personer under 60 år prævalensen &lt; 1%</a:t>
            </a:r>
          </a:p>
          <a:p>
            <a:pPr marL="868363" lvl="1" indent="-282575">
              <a:lnSpc>
                <a:spcPct val="150000"/>
              </a:lnSpc>
            </a:pPr>
            <a:r>
              <a:rPr lang="da-DK" altLang="da-DK" sz="17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hos </a:t>
            </a:r>
            <a:r>
              <a:rPr lang="da-DK" altLang="da-DK" sz="17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personer over 80 år &gt; 6%</a:t>
            </a:r>
          </a:p>
          <a:p>
            <a:pPr marL="1133475" lvl="2">
              <a:lnSpc>
                <a:spcPct val="150000"/>
              </a:lnSpc>
              <a:buNone/>
            </a:pPr>
            <a:r>
              <a:rPr lang="da-DK" altLang="da-DK" sz="15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Internationale </a:t>
            </a:r>
            <a:r>
              <a:rPr lang="da-DK" altLang="da-DK" sz="15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tværsnitsundersøgelser </a:t>
            </a:r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altLang="da-D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Forekomsten </a:t>
            </a:r>
            <a:r>
              <a:rPr lang="da-DK" altLang="da-D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 </a:t>
            </a:r>
            <a:r>
              <a:rPr lang="da-DK" altLang="da-D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atrieflimren</a:t>
            </a:r>
            <a:endParaRPr lang="da-DK" altLang="da-D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129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4294967295"/>
          </p:nvPr>
        </p:nvSpPr>
        <p:spPr>
          <a:xfrm>
            <a:off x="838200" y="1651718"/>
            <a:ext cx="10515600" cy="4351338"/>
          </a:xfrm>
        </p:spPr>
        <p:txBody>
          <a:bodyPr>
            <a:normAutofit/>
          </a:bodyPr>
          <a:lstStyle/>
          <a:p>
            <a:pPr marL="547688" indent="-411163">
              <a:lnSpc>
                <a:spcPct val="200000"/>
              </a:lnSpc>
            </a:pPr>
            <a:r>
              <a:rPr lang="da-DK" altLang="da-DK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Den årlige </a:t>
            </a:r>
            <a:r>
              <a:rPr lang="da-DK" altLang="da-DK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nye forekomst </a:t>
            </a:r>
            <a:r>
              <a:rPr lang="da-DK" altLang="da-DK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er </a:t>
            </a:r>
          </a:p>
          <a:p>
            <a:pPr marL="868363" lvl="1" indent="-282575">
              <a:lnSpc>
                <a:spcPct val="200000"/>
              </a:lnSpc>
            </a:pPr>
            <a:r>
              <a:rPr lang="da-DK" altLang="da-DK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for personer under 40 år &lt; 0,1%</a:t>
            </a:r>
          </a:p>
          <a:p>
            <a:pPr marL="868363" lvl="1" indent="-282575">
              <a:lnSpc>
                <a:spcPct val="200000"/>
              </a:lnSpc>
            </a:pPr>
            <a:r>
              <a:rPr lang="da-DK" altLang="da-DK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For Personer over 80 år</a:t>
            </a:r>
          </a:p>
          <a:p>
            <a:pPr marL="1133475" lvl="2">
              <a:lnSpc>
                <a:spcPct val="200000"/>
              </a:lnSpc>
            </a:pPr>
            <a:r>
              <a:rPr lang="da-DK" altLang="da-DK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Kvinder ca. 1,5%</a:t>
            </a:r>
          </a:p>
          <a:p>
            <a:pPr marL="1133475" lvl="2">
              <a:lnSpc>
                <a:spcPct val="200000"/>
              </a:lnSpc>
            </a:pPr>
            <a:r>
              <a:rPr lang="da-DK" altLang="da-DK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Mænd ca. 2%</a:t>
            </a: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z="2900" dirty="0" smtClean="0"/>
              <a:t>Ny forekomst </a:t>
            </a:r>
            <a:r>
              <a:rPr lang="da-DK" altLang="da-DK" sz="2900" dirty="0"/>
              <a:t>af </a:t>
            </a:r>
            <a:r>
              <a:rPr lang="da-DK" altLang="da-DK" sz="2900" dirty="0" smtClean="0"/>
              <a:t>atrieflimren </a:t>
            </a:r>
            <a:r>
              <a:rPr lang="da-DK" altLang="da-DK" sz="2900" dirty="0"/>
              <a:t>i </a:t>
            </a:r>
            <a:r>
              <a:rPr lang="da-DK" altLang="da-DK" sz="2900" dirty="0" smtClean="0"/>
              <a:t>Danmark</a:t>
            </a:r>
            <a:endParaRPr lang="da-DK" altLang="da-DK" sz="2900" dirty="0"/>
          </a:p>
        </p:txBody>
      </p:sp>
    </p:spTree>
    <p:extLst>
      <p:ext uri="{BB962C8B-B14F-4D97-AF65-F5344CB8AC3E}">
        <p14:creationId xmlns:p14="http://schemas.microsoft.com/office/powerpoint/2010/main" val="33298265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547688" indent="-411163">
              <a:lnSpc>
                <a:spcPct val="80000"/>
              </a:lnSpc>
            </a:pPr>
            <a:r>
              <a:rPr lang="da-DK" altLang="da-DK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Den aldersbetingede standardiserede forekomst af atrieflimren 1976-1999</a:t>
            </a:r>
          </a:p>
        </p:txBody>
      </p:sp>
      <p:graphicFrame>
        <p:nvGraphicFramePr>
          <p:cNvPr id="87045" name="Object 5"/>
          <p:cNvGraphicFramePr>
            <a:graphicFrameLocks noChangeAspect="1"/>
          </p:cNvGraphicFramePr>
          <p:nvPr/>
        </p:nvGraphicFramePr>
        <p:xfrm>
          <a:off x="1992314" y="2205038"/>
          <a:ext cx="8135937" cy="382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Diagram" r:id="rId4" imgW="5676900" imgH="2667000" progId="MSGraph.Chart.8">
                  <p:embed/>
                </p:oleObj>
              </mc:Choice>
              <mc:Fallback>
                <p:oleObj name="Diagram" r:id="rId4" imgW="5676900" imgH="2667000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314" y="2205038"/>
                        <a:ext cx="8135937" cy="3822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703388" y="6021388"/>
            <a:ext cx="467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da-D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Friberg</a:t>
            </a:r>
            <a:r>
              <a:rPr lang="da-D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 J et al. </a:t>
            </a:r>
            <a:r>
              <a:rPr lang="da-D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Østerbroundersøgelsen</a:t>
            </a:r>
            <a:r>
              <a:rPr lang="da-D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Pladsholder til sidefod 3"/>
          <p:cNvSpPr txBox="1">
            <a:spLocks/>
          </p:cNvSpPr>
          <p:nvPr/>
        </p:nvSpPr>
        <p:spPr>
          <a:xfrm>
            <a:off x="7967664" y="6092826"/>
            <a:ext cx="2103437" cy="276225"/>
          </a:xfrm>
          <a:prstGeom prst="rect">
            <a:avLst/>
          </a:prstGeom>
        </p:spPr>
        <p:txBody>
          <a:bodyPr lIns="0" rIns="0" anchor="b"/>
          <a:lstStyle/>
          <a:p>
            <a:pPr algn="r" eaLnBrk="1" hangingPunct="1">
              <a:defRPr/>
            </a:pPr>
            <a:r>
              <a:rPr lang="en-US" sz="1200" dirty="0" err="1">
                <a:solidFill>
                  <a:schemeClr val="tx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Fra</a:t>
            </a:r>
            <a:r>
              <a:rPr lang="en-US" sz="1200" dirty="0">
                <a:solidFill>
                  <a:schemeClr val="tx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 John </a:t>
            </a:r>
            <a:r>
              <a:rPr lang="en-US" sz="1200" dirty="0" err="1">
                <a:solidFill>
                  <a:schemeClr val="tx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Godtfredsen</a:t>
            </a:r>
            <a:r>
              <a:rPr lang="en-US" sz="1200" dirty="0">
                <a:solidFill>
                  <a:schemeClr val="tx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 Dec 2003</a:t>
            </a:r>
          </a:p>
        </p:txBody>
      </p:sp>
      <p:sp>
        <p:nvSpPr>
          <p:cNvPr id="87048" name="Rectangle 8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985693"/>
          </a:xfrm>
        </p:spPr>
        <p:txBody>
          <a:bodyPr/>
          <a:lstStyle/>
          <a:p>
            <a:r>
              <a:rPr lang="da-DK" altLang="da-DK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Udviklingen af </a:t>
            </a:r>
            <a:r>
              <a:rPr lang="da-DK" altLang="da-DK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forekomsten </a:t>
            </a:r>
            <a:r>
              <a:rPr lang="da-DK" altLang="da-DK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da-DK" altLang="da-DK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Danmark</a:t>
            </a:r>
            <a:endParaRPr lang="da-DK" altLang="da-DK" sz="2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612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2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3935414" y="2054226"/>
          <a:ext cx="6461125" cy="367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Diagram" r:id="rId4" imgW="4114440" imgH="2750760" progId="MSGraph.Chart.8">
                  <p:embed/>
                </p:oleObj>
              </mc:Choice>
              <mc:Fallback>
                <p:oleObj name="Diagram" r:id="rId4" imgW="4114440" imgH="2750760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5414" y="2054226"/>
                        <a:ext cx="6461125" cy="3679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kstboks 5"/>
          <p:cNvSpPr txBox="1"/>
          <p:nvPr/>
        </p:nvSpPr>
        <p:spPr>
          <a:xfrm>
            <a:off x="2640014" y="1628776"/>
            <a:ext cx="7272337" cy="3667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da-DK" altLang="da-DK" sz="1800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Prevalence of AF 1991-1994 in Copenhagen (per Cent)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143250" y="5589588"/>
            <a:ext cx="61928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a-DK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Schnohr</a:t>
            </a:r>
            <a:r>
              <a:rPr 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 P et al. The Copenhagen City Heart </a:t>
            </a:r>
            <a:r>
              <a:rPr lang="da-DK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Study</a:t>
            </a:r>
            <a:r>
              <a:rPr 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. </a:t>
            </a:r>
            <a:r>
              <a:rPr lang="da-DK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Østerbroundersøgelsen</a:t>
            </a:r>
            <a:r>
              <a:rPr 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defRPr/>
            </a:pPr>
            <a:r>
              <a:rPr lang="da-DK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Eur</a:t>
            </a:r>
            <a:r>
              <a:rPr 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 Heart J 2001; supplement H: 1-83. </a:t>
            </a:r>
            <a:endParaRPr lang="da-D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8" name="Pladsholder til sidefod 3"/>
          <p:cNvSpPr txBox="1">
            <a:spLocks/>
          </p:cNvSpPr>
          <p:nvPr/>
        </p:nvSpPr>
        <p:spPr>
          <a:xfrm>
            <a:off x="8183564" y="6021389"/>
            <a:ext cx="2103437" cy="276225"/>
          </a:xfrm>
          <a:prstGeom prst="rect">
            <a:avLst/>
          </a:prstGeom>
        </p:spPr>
        <p:txBody>
          <a:bodyPr lIns="0" rIns="0" anchor="b"/>
          <a:lstStyle/>
          <a:p>
            <a:pPr algn="r" eaLnBrk="1" hangingPunct="1">
              <a:defRPr/>
            </a:pPr>
            <a:r>
              <a:rPr lang="en-US" sz="1200" dirty="0" err="1">
                <a:solidFill>
                  <a:schemeClr val="tx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Fra</a:t>
            </a:r>
            <a:r>
              <a:rPr lang="en-US" sz="1200" dirty="0">
                <a:solidFill>
                  <a:schemeClr val="tx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 John </a:t>
            </a:r>
            <a:r>
              <a:rPr lang="en-US" sz="1200" dirty="0" err="1">
                <a:solidFill>
                  <a:schemeClr val="tx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Godtfredsen</a:t>
            </a:r>
            <a:r>
              <a:rPr lang="en-US" sz="1200" dirty="0">
                <a:solidFill>
                  <a:schemeClr val="tx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 Dec 2003</a:t>
            </a:r>
          </a:p>
        </p:txBody>
      </p:sp>
      <p:sp>
        <p:nvSpPr>
          <p:cNvPr id="89097" name="Rectangle 9"/>
          <p:cNvSpPr>
            <a:spLocks noGrp="1" noChangeArrowheads="1"/>
          </p:cNvSpPr>
          <p:nvPr>
            <p:ph type="title"/>
          </p:nvPr>
        </p:nvSpPr>
        <p:spPr>
          <a:xfrm>
            <a:off x="838200" y="384464"/>
            <a:ext cx="10515600" cy="1141415"/>
          </a:xfrm>
        </p:spPr>
        <p:txBody>
          <a:bodyPr/>
          <a:lstStyle/>
          <a:p>
            <a:r>
              <a:rPr lang="da-DK" altLang="da-DK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Forekomsten </a:t>
            </a:r>
            <a:r>
              <a:rPr lang="da-DK" altLang="da-DK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 </a:t>
            </a:r>
            <a:r>
              <a:rPr lang="da-DK" altLang="da-DK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atrieflimren </a:t>
            </a:r>
            <a:r>
              <a:rPr lang="da-DK" altLang="da-DK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fordelt på alder og </a:t>
            </a:r>
            <a:r>
              <a:rPr lang="da-DK" altLang="da-DK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køn</a:t>
            </a:r>
            <a:endParaRPr lang="da-DK" altLang="da-DK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4579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a-DK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Atrieflimren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895600" y="2492375"/>
            <a:ext cx="7239000" cy="2952750"/>
          </a:xfrm>
        </p:spPr>
        <p:txBody>
          <a:bodyPr/>
          <a:lstStyle/>
          <a:p>
            <a:pPr marL="342900" indent="-342900">
              <a:defRPr/>
            </a:pPr>
            <a:r>
              <a:rPr lang="da-D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Udgør ca. 10 % af kardiologiske sengedage</a:t>
            </a:r>
          </a:p>
          <a:p>
            <a:pPr eaLnBrk="1" hangingPunct="1">
              <a:defRPr/>
            </a:pP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defRPr/>
            </a:pPr>
            <a:r>
              <a:rPr lang="da-D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2 % af samlede sundhedsudgifter </a:t>
            </a:r>
          </a:p>
          <a:p>
            <a:pPr eaLnBrk="1" hangingPunct="1">
              <a:defRPr/>
            </a:pP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Pladsholder til sidefod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&gt;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</p:spTree>
    <p:extLst>
      <p:ext uri="{BB962C8B-B14F-4D97-AF65-F5344CB8AC3E}">
        <p14:creationId xmlns:p14="http://schemas.microsoft.com/office/powerpoint/2010/main" val="145071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Hvad kommer </a:t>
            </a:r>
            <a:r>
              <a:rPr lang="da-D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atrieflimren </a:t>
            </a:r>
            <a:r>
              <a:rPr lang="da-D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</a:t>
            </a:r>
            <a:r>
              <a:rPr lang="da-D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da-DK" b="1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361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Atrieflimren/hjerteforkammerflimren</a:t>
            </a:r>
            <a:endParaRPr lang="da-D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Hvad er atrieflimren?</a:t>
            </a:r>
          </a:p>
          <a:p>
            <a:pPr>
              <a:lnSpc>
                <a:spcPct val="100000"/>
              </a:lnSpc>
            </a:pP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Hvor udbredt er atrieflimren</a:t>
            </a:r>
            <a:r>
              <a:rPr lang="da-D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da-DK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Hvad kommer det af?</a:t>
            </a:r>
          </a:p>
          <a:p>
            <a:pPr>
              <a:lnSpc>
                <a:spcPct val="100000"/>
              </a:lnSpc>
            </a:pP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Hvem får atrieflimren?</a:t>
            </a:r>
          </a:p>
          <a:p>
            <a:pPr>
              <a:lnSpc>
                <a:spcPct val="100000"/>
              </a:lnSpc>
            </a:pP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 atrieflimren farligt?</a:t>
            </a:r>
          </a:p>
          <a:p>
            <a:pPr>
              <a:lnSpc>
                <a:spcPct val="100000"/>
              </a:lnSpc>
            </a:pP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Hvordan behandles atrieflimren og kan man blive helbredt for atrieflimren?</a:t>
            </a:r>
            <a:b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0365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Årsager fra hjertet</a:t>
            </a:r>
            <a:endParaRPr lang="da-DK" altLang="da-DK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343835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Blodpropper i hjertet </a:t>
            </a:r>
          </a:p>
          <a:p>
            <a:pPr>
              <a:lnSpc>
                <a:spcPct val="150000"/>
              </a:lnSpc>
            </a:pPr>
            <a:r>
              <a:rPr 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Forhøjet blodtryk </a:t>
            </a:r>
          </a:p>
          <a:p>
            <a:pPr>
              <a:lnSpc>
                <a:spcPct val="150000"/>
              </a:lnSpc>
            </a:pPr>
            <a:r>
              <a:rPr lang="da-DK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Hjertesvigt</a:t>
            </a:r>
            <a:r>
              <a:rPr 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Hjerteklapsygdomme </a:t>
            </a:r>
            <a:endParaRPr lang="da-DK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da-DK" altLang="da-DK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Medfødte hjertesygdomme</a:t>
            </a:r>
            <a:endParaRPr lang="da-DK" altLang="da-DK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3853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924788" y="464124"/>
            <a:ext cx="9497294" cy="129465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da-D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Årsager</a:t>
            </a:r>
            <a:r>
              <a:rPr lang="da-D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a-D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a-D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Akut udløsende årsager: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2895600" y="2380060"/>
            <a:ext cx="7239000" cy="335319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da-DK" dirty="0" smtClean="0"/>
              <a:t>Blodpropper i hjertet </a:t>
            </a:r>
          </a:p>
          <a:p>
            <a:pPr>
              <a:lnSpc>
                <a:spcPct val="150000"/>
              </a:lnSpc>
            </a:pPr>
            <a:r>
              <a:rPr lang="da-DK" dirty="0" smtClean="0"/>
              <a:t>Feber</a:t>
            </a:r>
          </a:p>
          <a:p>
            <a:pPr>
              <a:lnSpc>
                <a:spcPct val="150000"/>
              </a:lnSpc>
            </a:pPr>
            <a:r>
              <a:rPr lang="da-DK" dirty="0" smtClean="0"/>
              <a:t>Forhøjet stofskifte </a:t>
            </a:r>
          </a:p>
          <a:p>
            <a:pPr>
              <a:lnSpc>
                <a:spcPct val="150000"/>
              </a:lnSpc>
            </a:pPr>
            <a:r>
              <a:rPr lang="da-DK" dirty="0" smtClean="0"/>
              <a:t>Lav blodprocent</a:t>
            </a:r>
          </a:p>
          <a:p>
            <a:pPr>
              <a:lnSpc>
                <a:spcPct val="150000"/>
              </a:lnSpc>
            </a:pPr>
            <a:r>
              <a:rPr lang="da-DK" dirty="0" smtClean="0"/>
              <a:t>Lungeblodpropper</a:t>
            </a:r>
          </a:p>
          <a:p>
            <a:pPr>
              <a:lnSpc>
                <a:spcPct val="150000"/>
              </a:lnSpc>
            </a:pP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altLang="da-DK" smtClean="0"/>
              <a:t>Hvad er atrieflimren?                  Ilan Raymond - oktober 2017</a:t>
            </a:r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52698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altLang="da-DK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Faktorer og tilstande associeret med atrieflimren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89809" y="1819277"/>
            <a:ext cx="8544791" cy="4054302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Alder </a:t>
            </a:r>
          </a:p>
          <a:p>
            <a:pPr lvl="1">
              <a:lnSpc>
                <a:spcPct val="150000"/>
              </a:lnSpc>
            </a:pPr>
            <a:r>
              <a:rPr lang="da-DK" altLang="da-DK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AHyperthyreose</a:t>
            </a: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også subkliniske tilstande </a:t>
            </a:r>
          </a:p>
          <a:p>
            <a:pPr lvl="1">
              <a:lnSpc>
                <a:spcPct val="150000"/>
              </a:lnSpc>
            </a:pP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Fedme </a:t>
            </a:r>
          </a:p>
          <a:p>
            <a:pPr lvl="1">
              <a:lnSpc>
                <a:spcPct val="150000"/>
              </a:lnSpc>
            </a:pP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Diabetes mellitus </a:t>
            </a:r>
          </a:p>
          <a:p>
            <a:pPr lvl="1">
              <a:lnSpc>
                <a:spcPct val="150000"/>
              </a:lnSpc>
            </a:pP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Kronisk obstruktiv lungesygdom </a:t>
            </a:r>
          </a:p>
          <a:p>
            <a:pPr lvl="1">
              <a:lnSpc>
                <a:spcPct val="150000"/>
              </a:lnSpc>
            </a:pP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Søvnapnø </a:t>
            </a:r>
          </a:p>
          <a:p>
            <a:pPr lvl="1">
              <a:lnSpc>
                <a:spcPct val="150000"/>
              </a:lnSpc>
            </a:pP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Nyresvigt</a:t>
            </a:r>
          </a:p>
        </p:txBody>
      </p:sp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637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9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Udredning og </a:t>
            </a:r>
            <a:r>
              <a:rPr lang="da-D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diagnostik – Hvad gør lægen?</a:t>
            </a:r>
            <a:r>
              <a:rPr lang="da-D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a-D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a-D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a-DK" dirty="0" smtClean="0"/>
              <a:t>Symptomer</a:t>
            </a:r>
          </a:p>
          <a:p>
            <a:pPr>
              <a:lnSpc>
                <a:spcPct val="150000"/>
              </a:lnSpc>
            </a:pPr>
            <a:r>
              <a:rPr lang="da-DK" dirty="0" smtClean="0"/>
              <a:t>Disponerende faktorer</a:t>
            </a:r>
          </a:p>
          <a:p>
            <a:pPr>
              <a:lnSpc>
                <a:spcPct val="150000"/>
              </a:lnSpc>
            </a:pPr>
            <a:r>
              <a:rPr lang="da-DK" dirty="0" smtClean="0"/>
              <a:t>Undersøgelser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dirty="0" smtClean="0"/>
              <a:t> 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altLang="da-DK" smtClean="0"/>
              <a:t>Hvad er atrieflimren?                  Ilan Raymond - oktober 2017</a:t>
            </a:r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43667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a-DK" altLang="da-D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Første </a:t>
            </a:r>
            <a:r>
              <a:rPr lang="da-DK" altLang="da-D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vurdering</a:t>
            </a:r>
          </a:p>
        </p:txBody>
      </p:sp>
      <p:sp>
        <p:nvSpPr>
          <p:cNvPr id="1024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0346" y="1935893"/>
            <a:ext cx="9014254" cy="3509234"/>
          </a:xfrm>
        </p:spPr>
        <p:txBody>
          <a:bodyPr/>
          <a:lstStyle/>
          <a:p>
            <a:pPr marL="304800" indent="-304800">
              <a:lnSpc>
                <a:spcPct val="250000"/>
              </a:lnSpc>
            </a:pPr>
            <a:r>
              <a:rPr lang="da-DK" alt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Patienterne med </a:t>
            </a:r>
            <a:r>
              <a:rPr lang="da-DK" altLang="da-DK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atrieflimren </a:t>
            </a:r>
            <a:r>
              <a:rPr lang="da-DK" alt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 være af tre typer: </a:t>
            </a:r>
          </a:p>
          <a:p>
            <a:pPr marL="762000" lvl="1" indent="-304800">
              <a:lnSpc>
                <a:spcPct val="250000"/>
              </a:lnSpc>
            </a:pPr>
            <a:r>
              <a:rPr lang="da-DK" altLang="da-DK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 opdaget  </a:t>
            </a:r>
            <a:endParaRPr lang="da-DK" altLang="da-D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250000"/>
              </a:lnSpc>
            </a:pPr>
            <a:r>
              <a:rPr lang="da-DK" altLang="da-DK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kendt </a:t>
            </a:r>
            <a:r>
              <a:rPr lang="da-DK" altLang="da-DK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anfaldsvis</a:t>
            </a:r>
            <a:r>
              <a:rPr lang="da-DK" altLang="da-DK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kommer pga. nyt </a:t>
            </a:r>
            <a:r>
              <a:rPr lang="da-DK" altLang="da-DK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anfald</a:t>
            </a:r>
            <a:endParaRPr lang="da-DK" altLang="da-D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62000" lvl="1" indent="-304800">
              <a:lnSpc>
                <a:spcPct val="250000"/>
              </a:lnSpc>
            </a:pPr>
            <a:r>
              <a:rPr lang="da-DK" altLang="da-DK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kendt permanent </a:t>
            </a: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kommer pga. at </a:t>
            </a:r>
            <a:r>
              <a:rPr lang="da-DK" altLang="da-DK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hjertefrekvensen </a:t>
            </a: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 blevet </a:t>
            </a:r>
            <a:r>
              <a:rPr lang="da-DK" altLang="da-DK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hurtig</a:t>
            </a:r>
            <a:endParaRPr lang="da-DK" altLang="da-D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62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Symptomer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11163" indent="-282575">
              <a:lnSpc>
                <a:spcPct val="150000"/>
              </a:lnSpc>
            </a:pPr>
            <a:r>
              <a:rPr lang="da-DK" altLang="da-DK" sz="2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Hjertebanken</a:t>
            </a:r>
          </a:p>
          <a:p>
            <a:pPr marL="411163" indent="-282575">
              <a:lnSpc>
                <a:spcPct val="150000"/>
              </a:lnSpc>
            </a:pPr>
            <a:r>
              <a:rPr lang="da-DK" altLang="da-DK" sz="2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Svimmelhed</a:t>
            </a:r>
          </a:p>
          <a:p>
            <a:pPr marL="411163" indent="-282575">
              <a:lnSpc>
                <a:spcPct val="150000"/>
              </a:lnSpc>
            </a:pPr>
            <a:r>
              <a:rPr lang="da-DK" altLang="da-DK" sz="2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Træthed</a:t>
            </a:r>
          </a:p>
          <a:p>
            <a:pPr marL="411163" indent="-282575">
              <a:lnSpc>
                <a:spcPct val="150000"/>
              </a:lnSpc>
            </a:pPr>
            <a:r>
              <a:rPr lang="da-DK" altLang="da-DK" sz="2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Åndenæd</a:t>
            </a:r>
            <a:endParaRPr lang="da-DK" altLang="da-DK" sz="2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11163" indent="-282575">
              <a:lnSpc>
                <a:spcPct val="150000"/>
              </a:lnSpc>
            </a:pPr>
            <a:r>
              <a:rPr lang="da-DK" altLang="da-DK" sz="2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Uro i brystet</a:t>
            </a:r>
          </a:p>
          <a:p>
            <a:pPr marL="411163" indent="-282575">
              <a:lnSpc>
                <a:spcPct val="150000"/>
              </a:lnSpc>
            </a:pPr>
            <a:r>
              <a:rPr lang="da-DK" altLang="da-DK" sz="2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</a:t>
            </a:r>
            <a:r>
              <a:rPr lang="da-DK" altLang="da-DK" sz="2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rystsmerter</a:t>
            </a:r>
          </a:p>
          <a:p>
            <a:pPr marL="411163" indent="-282575">
              <a:lnSpc>
                <a:spcPct val="150000"/>
              </a:lnSpc>
            </a:pPr>
            <a:r>
              <a:rPr lang="da-DK" altLang="da-DK" sz="2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Angst</a:t>
            </a:r>
            <a:endParaRPr lang="da-DK" altLang="da-DK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>
              <a:lnSpc>
                <a:spcPct val="150000"/>
              </a:lnSpc>
              <a:buNone/>
            </a:pP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899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Andre </a:t>
            </a:r>
            <a:r>
              <a:rPr lang="da-D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undresøgelser</a:t>
            </a:r>
            <a:endParaRPr lang="da-D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Blodprøver</a:t>
            </a:r>
          </a:p>
          <a:p>
            <a:pPr lvl="1">
              <a:lnSpc>
                <a:spcPct val="150000"/>
              </a:lnSpc>
            </a:pP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stofskiftehormoner, blodprocent</a:t>
            </a:r>
            <a:r>
              <a:rPr lang="da-D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 nyretal (salte og væsketal). 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EKG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Ekkokardiografi (ultralydsskanning af hjertet) 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da-D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Ved mistanke om </a:t>
            </a:r>
            <a:r>
              <a:rPr lang="da-D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paroksystiske</a:t>
            </a: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tilfælde (</a:t>
            </a:r>
            <a:r>
              <a:rPr lang="da-D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anfaldsvis</a:t>
            </a: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da-D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 der henvises til HOLTER-monitorering eller </a:t>
            </a: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R-test (optagelser af hjerterytmen)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727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Pladsholder til sidefod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  <p:sp>
        <p:nvSpPr>
          <p:cNvPr id="3" name="Pladsholder til indhold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547688" indent="-411163">
              <a:defRPr/>
            </a:pPr>
            <a:endParaRPr lang="da-DK" altLang="da-DK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547688" indent="-411163">
              <a:defRPr/>
            </a:pPr>
            <a:r>
              <a:rPr lang="da-DK" altLang="da-DK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Udløsende faktorer</a:t>
            </a:r>
          </a:p>
          <a:p>
            <a:pPr marL="868363" lvl="1" indent="-282575">
              <a:defRPr/>
            </a:pPr>
            <a:r>
              <a:rPr lang="da-DK" altLang="da-DK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Anstrengelse, alkohol, stress , </a:t>
            </a:r>
            <a:r>
              <a:rPr lang="da-DK" altLang="da-DK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infektion</a:t>
            </a:r>
          </a:p>
          <a:p>
            <a:pPr marL="868363" lvl="1" indent="-282575">
              <a:defRPr/>
            </a:pPr>
            <a:endParaRPr lang="da-DK" altLang="da-DK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11163" indent="-282575">
              <a:defRPr/>
            </a:pPr>
            <a:r>
              <a:rPr lang="da-DK" altLang="da-DK" sz="2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Disponerende faktorer</a:t>
            </a:r>
          </a:p>
          <a:p>
            <a:pPr marL="868363" lvl="1" indent="-282575">
              <a:defRPr/>
            </a:pPr>
            <a:r>
              <a:rPr lang="da-DK" altLang="da-DK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Anden hjertesygdom</a:t>
            </a:r>
          </a:p>
          <a:p>
            <a:pPr marL="868363" lvl="1" indent="-282575">
              <a:defRPr/>
            </a:pPr>
            <a:r>
              <a:rPr lang="da-DK" altLang="da-DK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Diabetes, overvægt, stofskiftesygdomme</a:t>
            </a:r>
            <a:endParaRPr lang="da-DK" altLang="da-DK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547688" indent="-411163">
              <a:defRPr/>
            </a:pPr>
            <a:endParaRPr lang="da-DK" altLang="da-DK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547688" indent="-411163">
              <a:defRPr/>
            </a:pPr>
            <a:r>
              <a:rPr lang="da-DK" altLang="da-DK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Er der symptomer</a:t>
            </a:r>
          </a:p>
          <a:p>
            <a:pPr marL="868363" lvl="1" indent="-282575">
              <a:defRPr/>
            </a:pPr>
            <a:r>
              <a:rPr lang="da-DK" altLang="da-DK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Hjertebanken, </a:t>
            </a:r>
            <a:r>
              <a:rPr lang="da-DK" altLang="da-DK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svimmelhed, </a:t>
            </a:r>
            <a:r>
              <a:rPr lang="da-DK" altLang="da-DK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træthed, åndenød, </a:t>
            </a:r>
            <a:r>
              <a:rPr lang="da-DK" altLang="da-DK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brystsmerter, </a:t>
            </a:r>
            <a:r>
              <a:rPr lang="da-DK" altLang="da-DK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uro og angst</a:t>
            </a:r>
            <a:endParaRPr lang="da-DK" altLang="da-DK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868363" lvl="1" indent="-282575">
              <a:defRPr/>
            </a:pPr>
            <a:r>
              <a:rPr lang="da-DK" altLang="da-DK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Sværhedsgrad (EHRA klassifikation I - </a:t>
            </a:r>
            <a:r>
              <a:rPr lang="da-DK" altLang="da-DK" sz="1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lV</a:t>
            </a:r>
            <a:r>
              <a:rPr lang="da-DK" altLang="da-DK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sz="3300" dirty="0"/>
              <a:t>Væsentlige elementer i </a:t>
            </a:r>
            <a:r>
              <a:rPr lang="da-DK" altLang="da-DK" sz="3300" dirty="0" smtClean="0"/>
              <a:t>sygehistorien</a:t>
            </a:r>
            <a:endParaRPr lang="da-DK" altLang="da-DK" sz="3300" dirty="0"/>
          </a:p>
        </p:txBody>
      </p:sp>
    </p:spTree>
    <p:extLst>
      <p:ext uri="{BB962C8B-B14F-4D97-AF65-F5344CB8AC3E}">
        <p14:creationId xmlns:p14="http://schemas.microsoft.com/office/powerpoint/2010/main" val="2594831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Pladsholder til sidefod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a-DK" altLang="da-D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 første vurdering skal baseres på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6649" y="2251075"/>
            <a:ext cx="9557951" cy="3409950"/>
          </a:xfrm>
        </p:spPr>
        <p:txBody>
          <a:bodyPr/>
          <a:lstStyle/>
          <a:p>
            <a:pPr lvl="1" eaLnBrk="1" hangingPunct="1">
              <a:lnSpc>
                <a:spcPct val="140000"/>
              </a:lnSpc>
            </a:pPr>
            <a:r>
              <a:rPr lang="da-DK" altLang="da-DK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Hæmodynamisk</a:t>
            </a:r>
            <a:r>
              <a:rPr lang="da-DK" alt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a-DK" altLang="da-DK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stabilitet </a:t>
            </a:r>
            <a:r>
              <a:rPr lang="da-DK" alt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(blodtryk)</a:t>
            </a:r>
          </a:p>
          <a:p>
            <a:pPr lvl="1" eaLnBrk="1" hangingPunct="1">
              <a:lnSpc>
                <a:spcPct val="140000"/>
              </a:lnSpc>
            </a:pPr>
            <a:r>
              <a:rPr lang="da-DK" alt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Tegn på hjertesvigt/</a:t>
            </a:r>
            <a:r>
              <a:rPr lang="da-DK" altLang="da-DK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inkompensation</a:t>
            </a:r>
            <a:endParaRPr lang="da-DK" altLang="da-DK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lnSpc>
                <a:spcPct val="140000"/>
              </a:lnSpc>
            </a:pPr>
            <a:r>
              <a:rPr lang="da-DK" alt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Tegn på pågående </a:t>
            </a:r>
            <a:r>
              <a:rPr lang="da-DK" altLang="da-DK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iskæmi</a:t>
            </a:r>
            <a:endParaRPr lang="da-DK" altLang="da-DK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lnSpc>
                <a:spcPct val="140000"/>
              </a:lnSpc>
            </a:pPr>
            <a:r>
              <a:rPr lang="da-DK" alt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Patientens øvrige gener</a:t>
            </a:r>
          </a:p>
          <a:p>
            <a:pPr lvl="1" eaLnBrk="1" hangingPunct="1">
              <a:lnSpc>
                <a:spcPct val="140000"/>
              </a:lnSpc>
            </a:pPr>
            <a:r>
              <a:rPr lang="da-DK" alt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Udløsende årsag </a:t>
            </a:r>
          </a:p>
          <a:p>
            <a:pPr lvl="2" eaLnBrk="1" hangingPunct="1">
              <a:lnSpc>
                <a:spcPct val="140000"/>
              </a:lnSpc>
            </a:pPr>
            <a:r>
              <a:rPr lang="da-DK" altLang="da-DK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hypertyreose</a:t>
            </a: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infektion, </a:t>
            </a:r>
            <a:r>
              <a:rPr lang="da-DK" altLang="da-DK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hypoksi</a:t>
            </a: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anæmi, </a:t>
            </a:r>
            <a:r>
              <a:rPr lang="da-DK" altLang="da-DK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hjerteiskæmi</a:t>
            </a: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forværring af hjertesvigt</a:t>
            </a:r>
          </a:p>
        </p:txBody>
      </p:sp>
    </p:spTree>
    <p:extLst>
      <p:ext uri="{BB962C8B-B14F-4D97-AF65-F5344CB8AC3E}">
        <p14:creationId xmlns:p14="http://schemas.microsoft.com/office/powerpoint/2010/main" val="400351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Pladsholder til sidefod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a-DK" altLang="da-DK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Case: </a:t>
            </a:r>
            <a:r>
              <a:rPr lang="da-DK" altLang="da-D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49-årig mand - Allan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lvl="1" eaLnBrk="1" hangingPunct="1">
              <a:lnSpc>
                <a:spcPct val="150000"/>
              </a:lnSpc>
            </a:pP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Kendt (over-)forbrug af alkohol – mindst 8-10 genstande dagligt</a:t>
            </a:r>
          </a:p>
          <a:p>
            <a:pPr lvl="1" eaLnBrk="1" hangingPunct="1">
              <a:lnSpc>
                <a:spcPct val="150000"/>
              </a:lnSpc>
            </a:pP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Bortset fra det og et større tobaksforbrug – sund og rask</a:t>
            </a:r>
          </a:p>
          <a:p>
            <a:pPr lvl="2" eaLnBrk="1" hangingPunct="1">
              <a:lnSpc>
                <a:spcPct val="150000"/>
              </a:lnSpc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Ikke tidligere hospitaliseret</a:t>
            </a:r>
          </a:p>
          <a:p>
            <a:pPr lvl="2" eaLnBrk="1" hangingPunct="1">
              <a:lnSpc>
                <a:spcPct val="150000"/>
              </a:lnSpc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Ikke noget fast medicin forbrug</a:t>
            </a:r>
          </a:p>
          <a:p>
            <a:pPr lvl="2" eaLnBrk="1" hangingPunct="1">
              <a:lnSpc>
                <a:spcPct val="150000"/>
              </a:lnSpc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Allan er 168 cm og vejer 115 kg</a:t>
            </a:r>
          </a:p>
          <a:p>
            <a:pPr lvl="1" eaLnBrk="1" hangingPunct="1">
              <a:lnSpc>
                <a:spcPct val="150000"/>
              </a:lnSpc>
            </a:pP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Gennem de sidste 3-4 uger gradvis tiltagende åndenød og hævede ben.</a:t>
            </a:r>
          </a:p>
          <a:p>
            <a:pPr lvl="2" eaLnBrk="1" hangingPunct="1">
              <a:lnSpc>
                <a:spcPct val="150000"/>
              </a:lnSpc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 fået svære ved at få skoene på, dog værst om aftenen.</a:t>
            </a:r>
          </a:p>
          <a:p>
            <a:pPr lvl="2" eaLnBrk="1" hangingPunct="1">
              <a:lnSpc>
                <a:spcPct val="150000"/>
              </a:lnSpc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 bliver mere og mere forpustet;</a:t>
            </a:r>
          </a:p>
          <a:p>
            <a:pPr lvl="3" eaLnBrk="1" hangingPunct="1">
              <a:lnSpc>
                <a:spcPct val="150000"/>
              </a:lnSpc>
            </a:pP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 nu dårligt gå til anden sal uden flere pauser</a:t>
            </a:r>
          </a:p>
          <a:p>
            <a:pPr lvl="3" eaLnBrk="1" hangingPunct="1">
              <a:lnSpc>
                <a:spcPct val="150000"/>
              </a:lnSpc>
            </a:pP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 ikke længere lægge sig til at sove fladt på ryggen og må efterhånden sidde op i en stol</a:t>
            </a:r>
          </a:p>
          <a:p>
            <a:pPr lvl="1" eaLnBrk="1" hangingPunct="1">
              <a:lnSpc>
                <a:spcPct val="150000"/>
              </a:lnSpc>
            </a:pP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 er blevet mere og mere træt</a:t>
            </a:r>
          </a:p>
          <a:p>
            <a:pPr lvl="1" eaLnBrk="1" hangingPunct="1">
              <a:lnSpc>
                <a:spcPct val="150000"/>
              </a:lnSpc>
            </a:pP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Indimellem har han hjertebanken, når han lægger sig til at sove</a:t>
            </a:r>
          </a:p>
        </p:txBody>
      </p:sp>
    </p:spTree>
    <p:extLst>
      <p:ext uri="{BB962C8B-B14F-4D97-AF65-F5344CB8AC3E}">
        <p14:creationId xmlns:p14="http://schemas.microsoft.com/office/powerpoint/2010/main" val="206654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2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2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32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32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32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32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32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32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32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324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324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324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1" grpId="0" build="p" bldLvl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Hvad ved I om </a:t>
            </a:r>
            <a:r>
              <a:rPr lang="da-DK" altLang="da-D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atrieflimren?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8435" name="Pladsholder til sidefod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a-DK" altLang="da-DK" sz="900" smtClean="0"/>
              <a:t>Hvad er atrieflimren?                  Ilan Raymond - oktober 2017</a:t>
            </a:r>
            <a:endParaRPr lang="da-DK" altLang="da-DK" sz="900" dirty="0"/>
          </a:p>
        </p:txBody>
      </p:sp>
    </p:spTree>
    <p:extLst>
      <p:ext uri="{BB962C8B-B14F-4D97-AF65-F5344CB8AC3E}">
        <p14:creationId xmlns:p14="http://schemas.microsoft.com/office/powerpoint/2010/main" val="42209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Pladsholder til sidefod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Allans </a:t>
            </a:r>
            <a:r>
              <a:rPr lang="da-DK" altLang="da-DK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EKG (hjerte-elektrodiagram) </a:t>
            </a:r>
            <a:endParaRPr lang="da-DK" altLang="da-DK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9" name="AutoShape 6" descr="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endParaRPr lang="da-DK" altLang="da-DK"/>
          </a:p>
        </p:txBody>
      </p:sp>
      <p:sp>
        <p:nvSpPr>
          <p:cNvPr id="21510" name="AutoShape 8" descr="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endParaRPr lang="da-DK" altLang="da-DK"/>
          </a:p>
        </p:txBody>
      </p:sp>
      <p:pic>
        <p:nvPicPr>
          <p:cNvPr id="21511" name="Picture 18" descr="afib_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49" y="2290119"/>
            <a:ext cx="9315000" cy="359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90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 atrieflimren farligt</a:t>
            </a:r>
            <a:r>
              <a:rPr lang="da-D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da-DK" b="1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5902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Pladsholder til sidefod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a-DK" altLang="da-D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Risikoen ved atrieflimren</a:t>
            </a:r>
            <a:endParaRPr lang="da-DK" altLang="da-D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205038"/>
            <a:ext cx="8875713" cy="3409950"/>
          </a:xfrm>
        </p:spPr>
        <p:txBody>
          <a:bodyPr/>
          <a:lstStyle/>
          <a:p>
            <a:pPr eaLnBrk="1" hangingPunct="1"/>
            <a:r>
              <a:rPr lang="da-DK" altLang="da-DK" sz="2000" dirty="0" smtClean="0"/>
              <a:t>Atrieflimren </a:t>
            </a:r>
            <a:r>
              <a:rPr lang="da-DK" altLang="da-DK" sz="2000" dirty="0"/>
              <a:t>kan føre til</a:t>
            </a:r>
          </a:p>
          <a:p>
            <a:pPr lvl="1" eaLnBrk="1" hangingPunct="1"/>
            <a:endParaRPr lang="da-DK" altLang="da-DK" sz="1800" dirty="0"/>
          </a:p>
          <a:p>
            <a:pPr lvl="1" eaLnBrk="1" hangingPunct="1"/>
            <a:r>
              <a:rPr lang="da-DK" altLang="da-DK" sz="1800" dirty="0" smtClean="0"/>
              <a:t>Hjertesvigt </a:t>
            </a:r>
            <a:r>
              <a:rPr lang="da-DK" altLang="da-DK" sz="1800" dirty="0"/>
              <a:t>(</a:t>
            </a:r>
            <a:r>
              <a:rPr lang="da-DK" altLang="da-DK" sz="1800" dirty="0" err="1"/>
              <a:t>takykardiinduceret</a:t>
            </a:r>
            <a:r>
              <a:rPr lang="da-DK" altLang="da-DK" sz="1800" dirty="0"/>
              <a:t>)</a:t>
            </a:r>
          </a:p>
          <a:p>
            <a:pPr lvl="1" eaLnBrk="1" hangingPunct="1"/>
            <a:endParaRPr lang="da-DK" altLang="da-DK" sz="1800" dirty="0"/>
          </a:p>
          <a:p>
            <a:pPr lvl="1" eaLnBrk="1" hangingPunct="1"/>
            <a:r>
              <a:rPr lang="da-DK" altLang="da-DK" sz="1800" dirty="0" smtClean="0"/>
              <a:t>Blodprops </a:t>
            </a:r>
            <a:r>
              <a:rPr lang="da-DK" altLang="da-DK" sz="1800" dirty="0"/>
              <a:t>komplikationer</a:t>
            </a:r>
          </a:p>
          <a:p>
            <a:pPr lvl="1" eaLnBrk="1" hangingPunct="1"/>
            <a:endParaRPr lang="da-DK" altLang="da-DK" sz="1800" dirty="0"/>
          </a:p>
          <a:p>
            <a:pPr lvl="2" eaLnBrk="1" hangingPunct="1"/>
            <a:r>
              <a:rPr lang="da-DK" altLang="da-DK" sz="1600" dirty="0" smtClean="0"/>
              <a:t>Slagtilfælde – blodprop i hjernen</a:t>
            </a:r>
            <a:endParaRPr lang="da-DK" altLang="da-DK" sz="1600" dirty="0"/>
          </a:p>
          <a:p>
            <a:pPr lvl="2" eaLnBrk="1" hangingPunct="1"/>
            <a:r>
              <a:rPr lang="da-DK" altLang="da-DK" sz="1600" dirty="0"/>
              <a:t>Andre organer f.eks. nyreinfarkt</a:t>
            </a:r>
          </a:p>
        </p:txBody>
      </p:sp>
    </p:spTree>
    <p:extLst>
      <p:ext uri="{BB962C8B-B14F-4D97-AF65-F5344CB8AC3E}">
        <p14:creationId xmlns:p14="http://schemas.microsoft.com/office/powerpoint/2010/main" val="175038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Pladsholder til dato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a-DK" altLang="da-DK" sz="900"/>
              <a:t>Overlæge Ilan Raymond, kardiologisk afdeling, Frederiksberg Hospital</a:t>
            </a:r>
            <a:endParaRPr lang="da-DK" altLang="da-DK" sz="900" noProof="1"/>
          </a:p>
        </p:txBody>
      </p:sp>
      <p:sp>
        <p:nvSpPr>
          <p:cNvPr id="76803" name="Pladsholder til sidefod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a-DK" altLang="da-DK" sz="900"/>
              <a:t>Atrieflimren; behandling og forebyggelse.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547688" indent="-411163">
              <a:lnSpc>
                <a:spcPct val="140000"/>
              </a:lnSpc>
              <a:defRPr/>
            </a:pPr>
            <a:r>
              <a:rPr lang="da-DK" altLang="da-DK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Prognose afhænger af patientens underliggende medicinsk tilstand</a:t>
            </a:r>
          </a:p>
          <a:p>
            <a:pPr marL="547688" indent="-411163">
              <a:lnSpc>
                <a:spcPct val="140000"/>
              </a:lnSpc>
              <a:defRPr/>
            </a:pPr>
            <a:endParaRPr lang="da-DK" altLang="da-DK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547688" indent="-411163">
              <a:lnSpc>
                <a:spcPct val="140000"/>
              </a:lnSpc>
              <a:defRPr/>
            </a:pPr>
            <a:r>
              <a:rPr lang="da-DK" altLang="da-DK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Enhver </a:t>
            </a:r>
            <a:r>
              <a:rPr lang="da-DK" altLang="da-DK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forkammer</a:t>
            </a:r>
            <a:r>
              <a:rPr lang="da-DK" altLang="da-DK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 </a:t>
            </a:r>
            <a:r>
              <a:rPr lang="da-DK" altLang="da-DK" sz="1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arytmi</a:t>
            </a:r>
            <a:r>
              <a:rPr lang="da-DK" altLang="da-DK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kan forårsage en </a:t>
            </a:r>
            <a:r>
              <a:rPr lang="da-DK" altLang="da-DK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frekvens-induceret hjertesvigt (</a:t>
            </a:r>
            <a:r>
              <a:rPr lang="da-DK" altLang="da-DK" sz="18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takykardi</a:t>
            </a:r>
            <a:r>
              <a:rPr lang="da-DK" altLang="da-DK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-induceret</a:t>
            </a:r>
            <a:r>
              <a:rPr lang="da-DK" altLang="da-DK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 </a:t>
            </a:r>
            <a:r>
              <a:rPr lang="da-DK" altLang="da-DK" sz="18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kardiomyopati</a:t>
            </a:r>
            <a:r>
              <a:rPr lang="da-DK" altLang="da-DK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da-DK" altLang="da-DK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547688" indent="-411163">
              <a:lnSpc>
                <a:spcPct val="140000"/>
              </a:lnSpc>
              <a:defRPr/>
            </a:pPr>
            <a:endParaRPr lang="da-DK" altLang="da-DK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547688" indent="-411163">
              <a:lnSpc>
                <a:spcPct val="140000"/>
              </a:lnSpc>
              <a:defRPr/>
            </a:pPr>
            <a:r>
              <a:rPr lang="da-DK" altLang="da-DK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Kontrol</a:t>
            </a:r>
            <a:r>
              <a:rPr lang="da-DK" altLang="da-DK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 af ventrikel frekvens eller konvertering til sinusrytme er vigtig</a:t>
            </a:r>
            <a:r>
              <a:rPr lang="da-DK" altLang="da-DK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 </a:t>
            </a: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Prognosen ved atrieflimren</a:t>
            </a:r>
            <a:endParaRPr lang="da-DK" altLang="da-DK" sz="2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556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Atrieflimren udløst hjertesvigt</a:t>
            </a:r>
            <a:endParaRPr lang="da-D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Hjerte tåler ikke længerevarende høj hjertefrekvens (pulsslag)</a:t>
            </a:r>
          </a:p>
          <a:p>
            <a:pPr lvl="1">
              <a:lnSpc>
                <a:spcPct val="200000"/>
              </a:lnSpc>
            </a:pP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Venstre hjertekammer belastes </a:t>
            </a:r>
          </a:p>
          <a:p>
            <a:pPr lvl="2">
              <a:lnSpc>
                <a:spcPct val="200000"/>
              </a:lnSpc>
            </a:pP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Hjertemuskulaturen svækkes</a:t>
            </a:r>
          </a:p>
          <a:p>
            <a:pPr lvl="2">
              <a:lnSpc>
                <a:spcPct val="200000"/>
              </a:lnSpc>
            </a:pP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Venstre hjertekammer udvider sig</a:t>
            </a:r>
          </a:p>
          <a:p>
            <a:pPr lvl="1">
              <a:lnSpc>
                <a:spcPct val="200000"/>
              </a:lnSpc>
            </a:pP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Forkamrene udvider sig og mister sammentrækningskraften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351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Kx2-TPCS8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234" y="-21119"/>
            <a:ext cx="12183766" cy="6853368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951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Hvilke symptomer optræder ved hjertesvigt</a:t>
            </a:r>
            <a:endParaRPr lang="da-D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da-DK" sz="3200" dirty="0" smtClean="0"/>
              <a:t>Åndenød</a:t>
            </a:r>
          </a:p>
          <a:p>
            <a:pPr>
              <a:lnSpc>
                <a:spcPct val="200000"/>
              </a:lnSpc>
            </a:pPr>
            <a:r>
              <a:rPr lang="da-DK" sz="3200" dirty="0" smtClean="0"/>
              <a:t>Hævede ben</a:t>
            </a:r>
          </a:p>
          <a:p>
            <a:pPr>
              <a:lnSpc>
                <a:spcPct val="200000"/>
              </a:lnSpc>
            </a:pPr>
            <a:r>
              <a:rPr lang="da-DK" sz="3200" dirty="0" smtClean="0"/>
              <a:t>Træthed / udmattelse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468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Pladsholder til sidefod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  <p:sp>
        <p:nvSpPr>
          <p:cNvPr id="3" name="Pladsholder til indhold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547688" indent="-411163">
              <a:lnSpc>
                <a:spcPct val="250000"/>
              </a:lnSpc>
              <a:defRPr/>
            </a:pPr>
            <a:r>
              <a:rPr lang="da-DK" altLang="da-DK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Blodpropper</a:t>
            </a:r>
            <a:r>
              <a:rPr lang="da-DK" altLang="da-DK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 i venstre </a:t>
            </a:r>
            <a:r>
              <a:rPr lang="da-DK" altLang="da-DK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forkammer</a:t>
            </a:r>
            <a:r>
              <a:rPr lang="da-DK" altLang="da-DK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 ses </a:t>
            </a:r>
            <a:r>
              <a:rPr lang="da-DK" altLang="da-DK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hos op til 20%</a:t>
            </a:r>
            <a:endParaRPr lang="da-DK" altLang="da-DK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547688" indent="-411163">
              <a:lnSpc>
                <a:spcPct val="250000"/>
              </a:lnSpc>
              <a:defRPr/>
            </a:pPr>
            <a:endParaRPr lang="da-DK" altLang="da-DK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547688" indent="-411163">
              <a:lnSpc>
                <a:spcPct val="250000"/>
              </a:lnSpc>
              <a:defRPr/>
            </a:pPr>
            <a:r>
              <a:rPr lang="da-DK" altLang="da-DK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kan medføre </a:t>
            </a:r>
            <a:r>
              <a:rPr lang="da-DK" altLang="da-DK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alvorlige </a:t>
            </a:r>
            <a:r>
              <a:rPr lang="da-DK" altLang="da-DK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komplikationer</a:t>
            </a:r>
          </a:p>
          <a:p>
            <a:pPr marL="547688" indent="-411163">
              <a:lnSpc>
                <a:spcPct val="250000"/>
              </a:lnSpc>
              <a:defRPr/>
            </a:pPr>
            <a:endParaRPr lang="da-DK" altLang="da-DK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Risiko ved atrieflimren</a:t>
            </a:r>
            <a:endParaRPr lang="da-DK" altLang="da-DK" sz="2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859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Pladsholder til sidefod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sz="3300"/>
              <a:t>Tromber i auriklet</a:t>
            </a:r>
          </a:p>
        </p:txBody>
      </p:sp>
      <p:pic>
        <p:nvPicPr>
          <p:cNvPr id="51205" name="Picture 6" descr="HeartBrain44stro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2060576"/>
            <a:ext cx="3084513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8" descr="getpic-im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1" y="2276476"/>
            <a:ext cx="32924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36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579" y="1"/>
            <a:ext cx="9132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6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Hvad er atrieflimren?</a:t>
            </a:r>
            <a:endParaRPr lang="da-D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ladsholder til teks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698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jj1lQiC5od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" y="2597"/>
            <a:ext cx="12190840" cy="685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8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wBQ7ZiGBjA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1175" y="-3"/>
            <a:ext cx="12211628" cy="686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4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Pladsholder til sidefod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841664" y="749643"/>
            <a:ext cx="8998527" cy="1272652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da-DK" altLang="da-D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Blodprops komplikationer ved atrieflimren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1664" y="2205037"/>
            <a:ext cx="9632372" cy="4071071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da-DK" alt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Atrieflimren er</a:t>
            </a:r>
          </a:p>
          <a:p>
            <a:pPr lvl="1" eaLnBrk="1" hangingPunct="1">
              <a:lnSpc>
                <a:spcPct val="150000"/>
              </a:lnSpc>
            </a:pPr>
            <a:r>
              <a:rPr lang="da-DK" alt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ansvarlig for op til 25% af alle slagtilfælde </a:t>
            </a:r>
          </a:p>
          <a:p>
            <a:pPr lvl="1" eaLnBrk="1" hangingPunct="1">
              <a:lnSpc>
                <a:spcPct val="150000"/>
              </a:lnSpc>
            </a:pPr>
            <a:r>
              <a:rPr lang="da-DK" alt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ofte fatal</a:t>
            </a:r>
          </a:p>
          <a:p>
            <a:pPr lvl="1" eaLnBrk="1" hangingPunct="1">
              <a:lnSpc>
                <a:spcPct val="150000"/>
              </a:lnSpc>
            </a:pPr>
            <a:r>
              <a:rPr lang="da-DK" alt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flere senfølger end ved slagtilfælde uden atrieflimren</a:t>
            </a:r>
          </a:p>
          <a:p>
            <a:pPr lvl="1" eaLnBrk="1" hangingPunct="1">
              <a:lnSpc>
                <a:spcPct val="150000"/>
              </a:lnSpc>
            </a:pPr>
            <a:r>
              <a:rPr lang="da-DK" alt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risiko for slagtilfælde er gennemsnitlig 5 gange øget ved atrieflimren</a:t>
            </a:r>
          </a:p>
        </p:txBody>
      </p:sp>
    </p:spTree>
    <p:extLst>
      <p:ext uri="{BB962C8B-B14F-4D97-AF65-F5344CB8AC3E}">
        <p14:creationId xmlns:p14="http://schemas.microsoft.com/office/powerpoint/2010/main" val="41061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11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1" grpId="0" build="p" bldLvl="3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altLang="da-D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Risiko for blodprop</a:t>
            </a:r>
            <a:endParaRPr lang="da-D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41622" y="1819276"/>
            <a:ext cx="8692978" cy="31939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da-DK" altLang="da-DK" dirty="0"/>
          </a:p>
          <a:p>
            <a:pPr lvl="1">
              <a:lnSpc>
                <a:spcPct val="150000"/>
              </a:lnSpc>
            </a:pPr>
            <a:r>
              <a:rPr lang="da-DK" altLang="da-DK" sz="2800" dirty="0"/>
              <a:t>A</a:t>
            </a:r>
            <a:r>
              <a:rPr lang="da-DK" altLang="da-DK" sz="2800" dirty="0" smtClean="0"/>
              <a:t>fhænger </a:t>
            </a:r>
            <a:r>
              <a:rPr lang="da-DK" altLang="da-DK" sz="2800" dirty="0"/>
              <a:t>af øvrige risikofaktorer  </a:t>
            </a:r>
          </a:p>
          <a:p>
            <a:pPr lvl="1">
              <a:lnSpc>
                <a:spcPct val="150000"/>
              </a:lnSpc>
            </a:pPr>
            <a:r>
              <a:rPr lang="da-DK" altLang="da-DK" sz="2800" dirty="0"/>
              <a:t>R</a:t>
            </a:r>
            <a:r>
              <a:rPr lang="da-DK" altLang="da-DK" sz="2800" dirty="0" smtClean="0"/>
              <a:t>isikoen </a:t>
            </a:r>
            <a:r>
              <a:rPr lang="da-DK" altLang="da-DK" sz="2800" dirty="0"/>
              <a:t>stiger </a:t>
            </a:r>
            <a:r>
              <a:rPr lang="da-DK" altLang="da-DK" sz="2800" dirty="0" smtClean="0"/>
              <a:t>jo flere risikofaktorer patienten har</a:t>
            </a:r>
            <a:r>
              <a:rPr lang="da-DK" altLang="da-DK" sz="2800" dirty="0"/>
              <a:t/>
            </a:r>
            <a:br>
              <a:rPr lang="da-DK" altLang="da-DK" sz="2800" dirty="0"/>
            </a:br>
            <a:endParaRPr lang="da-DK" sz="280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altLang="da-DK" smtClean="0"/>
              <a:t>Hvad er atrieflimren?                  Ilan Raymond - oktober 2017</a:t>
            </a:r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50222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Rectangle 37"/>
          <p:cNvSpPr>
            <a:spLocks noGrp="1" noChangeArrowheads="1"/>
          </p:cNvSpPr>
          <p:nvPr>
            <p:ph type="title"/>
          </p:nvPr>
        </p:nvSpPr>
        <p:spPr>
          <a:xfrm>
            <a:off x="1000897" y="620714"/>
            <a:ext cx="7239000" cy="762000"/>
          </a:xfrm>
        </p:spPr>
        <p:txBody>
          <a:bodyPr/>
          <a:lstStyle/>
          <a:p>
            <a:pPr eaLnBrk="1" hangingPunct="1"/>
            <a:r>
              <a:rPr lang="da-DK" altLang="da-DK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Risiko for slagtilfælde øges når</a:t>
            </a:r>
            <a:endParaRPr lang="da-DK" altLang="da-DK" sz="2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22129" name="Group 27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8537830"/>
              </p:ext>
            </p:extLst>
          </p:nvPr>
        </p:nvGraphicFramePr>
        <p:xfrm>
          <a:off x="2011836" y="1721644"/>
          <a:ext cx="6696075" cy="3889377"/>
        </p:xfrm>
        <a:graphic>
          <a:graphicData uri="http://schemas.openxmlformats.org/drawingml/2006/table">
            <a:tbl>
              <a:tblPr/>
              <a:tblGrid>
                <a:gridCol w="858838"/>
                <a:gridCol w="4119562"/>
                <a:gridCol w="1717675"/>
              </a:tblGrid>
              <a:tr h="5349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48260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95885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37795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altLang="da-DK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Tilstand</a:t>
                      </a:r>
                      <a:endParaRPr kumimoji="0" lang="da-DK" altLang="da-D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CHADS-VASC score</a:t>
                      </a:r>
                      <a:endParaRPr kumimoji="0" lang="da-DK" altLang="da-D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953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endParaRPr kumimoji="0" lang="da-DK" altLang="da-D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a-DK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Congestive heart failure </a:t>
                      </a:r>
                      <a:r>
                        <a:rPr kumimoji="0" lang="en-GB" altLang="da-DK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kumimoji="0" lang="en-GB" altLang="da-DK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LV dysfunction</a:t>
                      </a:r>
                      <a:endParaRPr kumimoji="0" lang="da-DK" altLang="da-D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(Hjertesvigt/nedsat ve. ventrikelfunktion)</a:t>
                      </a:r>
                      <a:endParaRPr kumimoji="0" lang="da-DK" altLang="da-D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kumimoji="0" lang="da-DK" altLang="da-D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  <a:endParaRPr kumimoji="0" lang="da-DK" altLang="da-D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Hypertension</a:t>
                      </a:r>
                      <a:r>
                        <a:rPr kumimoji="0" lang="da-DK" altLang="da-DK" sz="12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(højt blodtryk)</a:t>
                      </a:r>
                      <a:endParaRPr kumimoji="0" lang="da-DK" altLang="da-D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kumimoji="0" lang="da-DK" altLang="da-D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84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kumimoji="0" lang="da-DK" altLang="da-D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Alder ≥75 år</a:t>
                      </a:r>
                      <a:endParaRPr kumimoji="0" lang="da-DK" altLang="da-D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da-DK" altLang="da-D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85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</a:t>
                      </a:r>
                      <a:endParaRPr kumimoji="0" lang="da-DK" altLang="da-D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Diabetes Mellitus (sukkersyge)</a:t>
                      </a:r>
                      <a:endParaRPr kumimoji="0" lang="da-DK" altLang="da-D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kumimoji="0" lang="da-DK" altLang="da-D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427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</a:t>
                      </a:r>
                      <a:endParaRPr kumimoji="0" lang="da-DK" altLang="da-D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a-DK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Stroke/TIA/systemic embolism</a:t>
                      </a:r>
                      <a:endParaRPr kumimoji="0" lang="da-DK" altLang="da-D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a-DK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(Apopleksi/TCI/perifer emboli)</a:t>
                      </a:r>
                      <a:endParaRPr kumimoji="0" lang="en-GB" altLang="da-D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da-DK" altLang="da-D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427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</a:t>
                      </a:r>
                      <a:endParaRPr kumimoji="0" lang="da-DK" altLang="da-D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Vascular disease</a:t>
                      </a:r>
                      <a:endParaRPr kumimoji="0" lang="da-DK" altLang="da-D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(Myokardieinfarkt, perifer arteriel sygdom)</a:t>
                      </a:r>
                      <a:endParaRPr kumimoji="0" lang="da-DK" altLang="da-D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kumimoji="0" lang="da-DK" altLang="da-D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284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kumimoji="0" lang="da-DK" altLang="da-D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Alder 65-74 år</a:t>
                      </a:r>
                      <a:endParaRPr kumimoji="0" lang="da-DK" altLang="da-D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kumimoji="0" lang="da-DK" altLang="da-D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428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</a:t>
                      </a:r>
                      <a:endParaRPr kumimoji="0" lang="da-DK" altLang="da-D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Sex category (female)</a:t>
                      </a:r>
                      <a:endParaRPr kumimoji="0" lang="da-DK" altLang="da-D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da-DK" altLang="da-DK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(kvindeligt køn)</a:t>
                      </a:r>
                      <a:endParaRPr kumimoji="0" lang="da-DK" altLang="da-D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kumimoji="0" lang="da-DK" altLang="da-D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315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48260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95885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37795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altLang="da-DK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Maximum score</a:t>
                      </a:r>
                      <a:endParaRPr kumimoji="0" lang="da-DK" altLang="da-D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68350" indent="-285750">
                        <a:spcBef>
                          <a:spcPct val="20000"/>
                        </a:spcBef>
                        <a:buFont typeface="Times" panose="02020603050405020304" pitchFamily="18" charset="0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8745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655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kumimoji="0" lang="da-DK" altLang="da-D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104501" name="Rectangle 274"/>
          <p:cNvSpPr>
            <a:spLocks noChangeArrowheads="1"/>
          </p:cNvSpPr>
          <p:nvPr/>
        </p:nvSpPr>
        <p:spPr bwMode="auto">
          <a:xfrm>
            <a:off x="1592092" y="5888394"/>
            <a:ext cx="77358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a-DK" altLang="da-DK" sz="1000" noProof="1"/>
              <a:t>Det er vigtigt at bemærke, at kvindeligt køn i CHA2DS2-VASc scoren medfører et point fraset, hvis kvindeligt køn er eneste risikofaktor </a:t>
            </a:r>
          </a:p>
        </p:txBody>
      </p:sp>
    </p:spTree>
    <p:extLst>
      <p:ext uri="{BB962C8B-B14F-4D97-AF65-F5344CB8AC3E}">
        <p14:creationId xmlns:p14="http://schemas.microsoft.com/office/powerpoint/2010/main" val="1727020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Pladsholder til sidefod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da-DK" altLang="da-D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Risiko for </a:t>
            </a:r>
            <a:r>
              <a:rPr lang="da-DK" altLang="da-D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slagtilfælde</a:t>
            </a:r>
            <a:endParaRPr lang="da-DK" altLang="da-DK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Times New Roman" pitchFamily="18" charset="0"/>
            </a:endParaRPr>
          </a:p>
        </p:txBody>
      </p:sp>
      <p:graphicFrame>
        <p:nvGraphicFramePr>
          <p:cNvPr id="123947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197799"/>
              </p:ext>
            </p:extLst>
          </p:nvPr>
        </p:nvGraphicFramePr>
        <p:xfrm>
          <a:off x="3000375" y="2133600"/>
          <a:ext cx="7056438" cy="3600450"/>
        </p:xfrm>
        <a:graphic>
          <a:graphicData uri="http://schemas.openxmlformats.org/drawingml/2006/table">
            <a:tbl>
              <a:tblPr/>
              <a:tblGrid>
                <a:gridCol w="2352675"/>
                <a:gridCol w="2352675"/>
                <a:gridCol w="2351088"/>
              </a:tblGrid>
              <a:tr h="400050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Årlig risiko</a:t>
                      </a:r>
                      <a:r>
                        <a:rPr kumimoji="0" lang="da-DK" altLang="da-DK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 </a:t>
                      </a:r>
                      <a:r>
                        <a:rPr kumimoji="0" lang="da-DK" alt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for </a:t>
                      </a:r>
                      <a:r>
                        <a:rPr lang="da-DK" altLang="da-DK" sz="1200" b="1" u="none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anose="020B0602030504020204" pitchFamily="34" charset="0"/>
                        </a:rPr>
                        <a:t>slagtilfælde</a:t>
                      </a:r>
                      <a:endParaRPr kumimoji="0" lang="da-DK" altLang="da-DK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30480" marR="30480" marT="30480" marB="304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400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CHADS</a:t>
                      </a:r>
                      <a:r>
                        <a:rPr kumimoji="0" lang="da-DK" altLang="da-DK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2</a:t>
                      </a:r>
                      <a:r>
                        <a:rPr kumimoji="0" lang="da-DK" alt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 Score</a:t>
                      </a:r>
                      <a:endParaRPr kumimoji="0" lang="da-DK" alt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30480" marR="30480" marT="30480" marB="3048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   Risiko %</a:t>
                      </a:r>
                    </a:p>
                  </a:txBody>
                  <a:tcPr marL="30480" marR="30480" marT="30480" marB="3048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      95% - CI     </a:t>
                      </a:r>
                      <a:endParaRPr kumimoji="0" lang="da-DK" altLang="da-D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30480" marR="30480" marT="30480" marB="3048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00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0</a:t>
                      </a:r>
                      <a:endParaRPr kumimoji="0" lang="da-DK" alt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30480" marR="30480" marT="30480" marB="3048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1.9</a:t>
                      </a:r>
                      <a:endParaRPr kumimoji="0" lang="da-DK" altLang="da-D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30480" marR="30480" marT="30480" marB="3048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 1.2–3.0</a:t>
                      </a:r>
                      <a:endParaRPr kumimoji="0" lang="da-DK" altLang="da-D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30480" marR="30480" marT="30480" marB="3048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400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1</a:t>
                      </a:r>
                      <a:endParaRPr kumimoji="0" lang="da-DK" alt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30480" marR="30480" marT="30480" marB="3048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2.8</a:t>
                      </a:r>
                      <a:endParaRPr kumimoji="0" lang="da-DK" altLang="da-D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30480" marR="30480" marT="30480" marB="3048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 2.0–3.8</a:t>
                      </a:r>
                      <a:endParaRPr kumimoji="0" lang="da-DK" altLang="da-D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30480" marR="30480" marT="30480" marB="3048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400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2</a:t>
                      </a:r>
                      <a:endParaRPr kumimoji="0" lang="da-DK" alt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30480" marR="30480" marT="30480" marB="3048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4.0</a:t>
                      </a:r>
                      <a:endParaRPr kumimoji="0" lang="da-DK" altLang="da-D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30480" marR="30480" marT="30480" marB="3048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 3.1–5.1</a:t>
                      </a:r>
                      <a:endParaRPr kumimoji="0" lang="da-DK" altLang="da-D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30480" marR="30480" marT="30480" marB="3048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400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3</a:t>
                      </a:r>
                      <a:endParaRPr kumimoji="0" lang="da-DK" alt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30480" marR="30480" marT="30480" marB="3048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5.9</a:t>
                      </a:r>
                      <a:endParaRPr kumimoji="0" lang="da-DK" altLang="da-D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30480" marR="30480" marT="30480" marB="3048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 4.6–7.3</a:t>
                      </a:r>
                      <a:endParaRPr kumimoji="0" lang="da-DK" altLang="da-D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30480" marR="30480" marT="30480" marB="3048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400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4</a:t>
                      </a:r>
                      <a:endParaRPr kumimoji="0" lang="da-DK" alt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30480" marR="30480" marT="30480" marB="3048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8.5</a:t>
                      </a:r>
                      <a:endParaRPr kumimoji="0" lang="da-DK" altLang="da-D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30480" marR="30480" marT="30480" marB="3048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 6.3–11.1</a:t>
                      </a:r>
                      <a:endParaRPr kumimoji="0" lang="da-DK" altLang="da-D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30480" marR="30480" marT="30480" marB="3048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400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5</a:t>
                      </a:r>
                      <a:endParaRPr kumimoji="0" lang="da-DK" alt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30480" marR="30480" marT="30480" marB="3048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12.5</a:t>
                      </a:r>
                      <a:endParaRPr kumimoji="0" lang="da-DK" altLang="da-D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30480" marR="30480" marT="30480" marB="3048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 8.2–17.5</a:t>
                      </a:r>
                      <a:endParaRPr kumimoji="0" lang="da-DK" altLang="da-D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30480" marR="30480" marT="30480" marB="3048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400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6</a:t>
                      </a:r>
                      <a:endParaRPr kumimoji="0" lang="da-DK" alt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30480" marR="30480" marT="30480" marB="3048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18.2</a:t>
                      </a:r>
                      <a:endParaRPr kumimoji="0" lang="da-DK" alt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30480" marR="30480" marT="30480" marB="3048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Arial" pitchFamily="34" charset="0"/>
                          <a:ea typeface="ヒラギノ角ゴ Pro W3"/>
                          <a:cs typeface="ヒラギノ角ゴ Pro W3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da-D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ucida Sans" pitchFamily="34" charset="0"/>
                          <a:ea typeface="ヒラギノ角ゴ Pro W3"/>
                          <a:cs typeface="Times New Roman" pitchFamily="18" charset="0"/>
                        </a:rPr>
                        <a:t>10.5–27.4</a:t>
                      </a:r>
                      <a:endParaRPr kumimoji="0" lang="da-DK" altLang="da-D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ucida Sans" pitchFamily="34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30480" marR="30480" marT="30480" marB="3048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701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Pladsholder til sidefod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&gt;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a-DK" altLang="da-D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Indikation for </a:t>
            </a:r>
            <a:r>
              <a:rPr lang="da-DK" altLang="da-DK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antikoagulationsbehandling</a:t>
            </a:r>
            <a:endParaRPr lang="da-DK" altLang="da-D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3341" y="1916114"/>
            <a:ext cx="8801572" cy="3889375"/>
          </a:xfrm>
        </p:spPr>
        <p:txBody>
          <a:bodyPr/>
          <a:lstStyle/>
          <a:p>
            <a:pPr lvl="1" eaLnBrk="1" hangingPunct="1">
              <a:lnSpc>
                <a:spcPct val="150000"/>
              </a:lnSpc>
            </a:pP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 vurdering af indikation for AK-behandling anbefales risikostratificering for </a:t>
            </a:r>
            <a:r>
              <a:rPr lang="da-DK" altLang="da-DK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blodpropper </a:t>
            </a: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 CHA2DS2-VASc-score.</a:t>
            </a:r>
          </a:p>
          <a:p>
            <a:pPr lvl="2" eaLnBrk="1" hangingPunct="1">
              <a:lnSpc>
                <a:spcPct val="150000"/>
              </a:lnSpc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CHA2DS2-VASc-score ≥ 1: AK-behandling (VKA eller NOAK) </a:t>
            </a:r>
          </a:p>
          <a:p>
            <a:pPr lvl="2" eaLnBrk="1" hangingPunct="1">
              <a:lnSpc>
                <a:spcPct val="150000"/>
              </a:lnSpc>
            </a:pPr>
            <a:endParaRPr lang="da-DK" altLang="da-D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eaLnBrk="1" hangingPunct="1">
              <a:lnSpc>
                <a:spcPct val="150000"/>
              </a:lnSpc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CHA2DS2-VASc-score = 0: ingen behandling</a:t>
            </a:r>
          </a:p>
          <a:p>
            <a:pPr eaLnBrk="1" hangingPunct="1">
              <a:lnSpc>
                <a:spcPct val="150000"/>
              </a:lnSpc>
            </a:pPr>
            <a:endParaRPr lang="da-DK" altLang="da-DK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150000"/>
              </a:lnSpc>
            </a:pP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 er vigtigt at bemærke, at kvindeligt køn i CHA2DS2-VASc scoren medfører et point fraset, hvis kvindeligt køn er eneste risikofaktor </a:t>
            </a:r>
          </a:p>
        </p:txBody>
      </p:sp>
    </p:spTree>
    <p:extLst>
      <p:ext uri="{BB962C8B-B14F-4D97-AF65-F5344CB8AC3E}">
        <p14:creationId xmlns:p14="http://schemas.microsoft.com/office/powerpoint/2010/main" val="385584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Hvordan behandles atrieflimren og kan man blive helbredt for atrieflimren?</a:t>
            </a:r>
            <a:endParaRPr lang="da-DK" sz="4400" b="1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60343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Behandling af hjertefrekvensen</a:t>
            </a:r>
            <a:endParaRPr lang="da-D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300000"/>
              </a:lnSpc>
            </a:pP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Rytmebehandling</a:t>
            </a:r>
          </a:p>
          <a:p>
            <a:pPr>
              <a:lnSpc>
                <a:spcPct val="300000"/>
              </a:lnSpc>
            </a:pP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Frekvensbehandling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00044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Behandling af den akutte eller </a:t>
            </a:r>
            <a:r>
              <a:rPr lang="da-DK" altLang="da-DK" sz="33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nydiagnosticeret</a:t>
            </a:r>
            <a:r>
              <a:rPr lang="da-DK" altLang="da-DK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patient</a:t>
            </a:r>
            <a:endParaRPr lang="da-DK" altLang="da-DK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16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7968" y="2035176"/>
            <a:ext cx="9096632" cy="3770313"/>
          </a:xfrm>
        </p:spPr>
        <p:txBody>
          <a:bodyPr>
            <a:normAutofit/>
          </a:bodyPr>
          <a:lstStyle/>
          <a:p>
            <a:pPr eaLnBrk="1" hangingPunct="1"/>
            <a:r>
              <a:rPr lang="da-DK" altLang="da-DK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Behandlingen rettes mod patientens symptomer og </a:t>
            </a:r>
            <a:r>
              <a:rPr lang="da-DK" altLang="da-DK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tilstand </a:t>
            </a:r>
            <a:endParaRPr lang="da-DK" altLang="da-DK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/>
            <a:r>
              <a:rPr lang="da-DK" altLang="da-DK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Begge er relateret til den hurtige </a:t>
            </a:r>
            <a:r>
              <a:rPr lang="da-DK" altLang="da-DK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hjerterytme</a:t>
            </a:r>
            <a:endParaRPr lang="da-DK" altLang="da-DK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/>
            <a:r>
              <a:rPr lang="da-DK" altLang="da-DK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frekvensreguleringen. </a:t>
            </a:r>
          </a:p>
          <a:p>
            <a:pPr lvl="2" eaLnBrk="1" hangingPunct="1"/>
            <a:r>
              <a:rPr lang="da-DK" altLang="da-D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Målet er hvilefrekvens 80-100/min. </a:t>
            </a:r>
          </a:p>
          <a:p>
            <a:pPr lvl="2"/>
            <a:r>
              <a:rPr lang="da-DK" altLang="da-D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Undtagelsen er en patient som er </a:t>
            </a:r>
            <a:r>
              <a:rPr lang="da-DK" altLang="da-D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ustabile</a:t>
            </a:r>
            <a:r>
              <a:rPr lang="da-DK" altLang="da-D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a-DK" altLang="da-D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systolisk-BT </a:t>
            </a:r>
            <a:r>
              <a:rPr lang="da-DK" altLang="da-D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</a:t>
            </a:r>
            <a:r>
              <a:rPr lang="da-DK" altLang="da-D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 </a:t>
            </a:r>
            <a:r>
              <a:rPr lang="da-DK" altLang="da-DK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mmHg</a:t>
            </a:r>
            <a:r>
              <a:rPr lang="da-DK" altLang="da-D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da-DK" altLang="da-D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 eaLnBrk="1" hangingPunct="1"/>
            <a:r>
              <a:rPr lang="da-DK" alt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akut DC-konvertering. Hvis AF har varet mere end 48 timer, skal der gives </a:t>
            </a:r>
            <a:r>
              <a:rPr lang="da-DK" altLang="da-DK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blodfortyndende inden </a:t>
            </a:r>
            <a:r>
              <a:rPr lang="da-DK" alt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stødet. </a:t>
            </a:r>
          </a:p>
        </p:txBody>
      </p:sp>
    </p:spTree>
    <p:extLst>
      <p:ext uri="{BB962C8B-B14F-4D97-AF65-F5344CB8AC3E}">
        <p14:creationId xmlns:p14="http://schemas.microsoft.com/office/powerpoint/2010/main" val="14796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Pladsholder til sidefod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Atrieflimren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5719" y="2183027"/>
            <a:ext cx="8823969" cy="3361038"/>
          </a:xfrm>
        </p:spPr>
        <p:txBody>
          <a:bodyPr>
            <a:normAutofit/>
          </a:bodyPr>
          <a:lstStyle/>
          <a:p>
            <a:pPr lvl="1" eaLnBrk="1" hangingPunct="1">
              <a:lnSpc>
                <a:spcPct val="250000"/>
              </a:lnSpc>
            </a:pP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Kendetegnes ved uregelmæssig hjerteaktion, </a:t>
            </a:r>
            <a:r>
              <a:rPr lang="da-DK" altLang="da-DK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forkammerfrekvens 350-600</a:t>
            </a:r>
            <a:endParaRPr lang="da-DK" altLang="da-DK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lnSpc>
                <a:spcPct val="250000"/>
              </a:lnSpc>
            </a:pP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Overledningen til </a:t>
            </a:r>
            <a:r>
              <a:rPr lang="da-DK" altLang="da-DK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hjertekamrene </a:t>
            </a: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 uregelmæssig </a:t>
            </a:r>
          </a:p>
          <a:p>
            <a:pPr lvl="1" eaLnBrk="1" hangingPunct="1">
              <a:lnSpc>
                <a:spcPct val="250000"/>
              </a:lnSpc>
            </a:pPr>
            <a:r>
              <a:rPr lang="da-DK" altLang="da-DK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Hjertefrekvensen </a:t>
            </a: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 ofte </a:t>
            </a:r>
            <a:r>
              <a:rPr lang="da-DK" altLang="da-DK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hurtig, </a:t>
            </a: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100-150 per minut, men kan nå op omkring 200 (hvor den på EKG kan se ganske regelmæssig ud)</a:t>
            </a:r>
          </a:p>
        </p:txBody>
      </p:sp>
    </p:spTree>
    <p:extLst>
      <p:ext uri="{BB962C8B-B14F-4D97-AF65-F5344CB8AC3E}">
        <p14:creationId xmlns:p14="http://schemas.microsoft.com/office/powerpoint/2010/main" val="308398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5" grpId="0" build="p" bldLvl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Rytmebehandling</a:t>
            </a:r>
            <a:endParaRPr lang="da-D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300000"/>
              </a:lnSpc>
            </a:pP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DC-konvertering (elektriskstød behandling)</a:t>
            </a:r>
          </a:p>
          <a:p>
            <a:pPr>
              <a:lnSpc>
                <a:spcPct val="300000"/>
              </a:lnSpc>
            </a:pP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Medicinsk behandling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91415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Pladsholder til sidefod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  <p:sp>
        <p:nvSpPr>
          <p:cNvPr id="6246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altLang="da-D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Rytmekontrol</a:t>
            </a:r>
            <a:endParaRPr lang="da-DK" altLang="da-D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191265"/>
            <a:ext cx="10515600" cy="3985698"/>
          </a:xfrm>
        </p:spPr>
        <p:txBody>
          <a:bodyPr>
            <a:normAutofit/>
          </a:bodyPr>
          <a:lstStyle/>
          <a:p>
            <a:pPr lvl="1" eaLnBrk="1" hangingPunct="1">
              <a:lnSpc>
                <a:spcPct val="150000"/>
              </a:lnSpc>
              <a:defRPr/>
            </a:pPr>
            <a:r>
              <a:rPr lang="da-DK" altLang="da-DK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DC-konvertering</a:t>
            </a:r>
            <a:endParaRPr lang="da-DK" altLang="da-DK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lnSpc>
                <a:spcPct val="150000"/>
              </a:lnSpc>
              <a:defRPr/>
            </a:pPr>
            <a:r>
              <a:rPr lang="da-DK" altLang="da-DK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Medicinsk konvertering</a:t>
            </a:r>
          </a:p>
          <a:p>
            <a:pPr lvl="2">
              <a:lnSpc>
                <a:spcPct val="150000"/>
              </a:lnSpc>
              <a:defRPr/>
            </a:pPr>
            <a:r>
              <a:rPr lang="da-DK" altLang="da-DK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Amiodaron</a:t>
            </a:r>
            <a:endParaRPr lang="da-DK" altLang="da-D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da-DK" altLang="da-DK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Cordarone</a:t>
            </a:r>
            <a:endParaRPr lang="da-DK" altLang="da-DK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58888" lvl="2" indent="-355600">
              <a:lnSpc>
                <a:spcPct val="150000"/>
              </a:lnSpc>
              <a:defRPr/>
            </a:pPr>
            <a:r>
              <a:rPr lang="da-DK" altLang="da-DK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Flecainid</a:t>
            </a: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eller </a:t>
            </a:r>
            <a:r>
              <a:rPr lang="da-DK" altLang="da-DK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Propafenon</a:t>
            </a:r>
            <a:endParaRPr lang="da-DK" altLang="da-D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677988" lvl="3" indent="-3556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da-DK" altLang="da-DK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Tambocor</a:t>
            </a: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eller </a:t>
            </a:r>
            <a:r>
              <a:rPr lang="da-DK" altLang="da-DK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Rytmonorm</a:t>
            </a:r>
            <a:endParaRPr lang="da-DK" altLang="da-DK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lnSpc>
                <a:spcPct val="150000"/>
              </a:lnSpc>
              <a:defRPr/>
            </a:pPr>
            <a:r>
              <a:rPr lang="da-DK" altLang="da-DK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Dronaderone</a:t>
            </a:r>
            <a:endParaRPr lang="da-DK" altLang="da-D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da-DK" altLang="da-DK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Multac</a:t>
            </a:r>
            <a:endParaRPr lang="da-DK" altLang="da-DK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780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42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42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1" grpId="0" build="p" bldLvl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Elektrisk konvertering af atrieflimren</a:t>
            </a:r>
            <a:endParaRPr lang="da-D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5622" y="1955827"/>
            <a:ext cx="6070345" cy="397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6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da-D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Konvertering til sinusrytme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85750" indent="-285750">
              <a:lnSpc>
                <a:spcPct val="200000"/>
              </a:lnSpc>
              <a:defRPr/>
            </a:pPr>
            <a:r>
              <a:rPr lang="da-D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Aktuelt ved symptomgivende atrieflimren af kortere varighed (optimalt &lt; 6mdr.), hvor udløsende årsag om muligt er behandlet </a:t>
            </a:r>
          </a:p>
          <a:p>
            <a:pPr eaLnBrk="1" hangingPunct="1">
              <a:lnSpc>
                <a:spcPct val="200000"/>
              </a:lnSpc>
              <a:defRPr/>
            </a:pPr>
            <a:endParaRPr lang="da-D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200000"/>
              </a:lnSpc>
              <a:defRPr/>
            </a:pPr>
            <a:r>
              <a:rPr lang="da-D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Bør overvejes hos patienter, som af forskellige grunde er vanskelige at behandle </a:t>
            </a:r>
            <a:r>
              <a:rPr lang="da-D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tilstrækkeligt </a:t>
            </a:r>
            <a:r>
              <a:rPr lang="da-D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medicinsk </a:t>
            </a:r>
          </a:p>
          <a:p>
            <a:pPr marL="285750" indent="-285750">
              <a:lnSpc>
                <a:spcPct val="200000"/>
              </a:lnSpc>
              <a:defRPr/>
            </a:pPr>
            <a:endParaRPr lang="da-D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588" name="Pladsholder til sidefod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&gt;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</p:spTree>
    <p:extLst>
      <p:ext uri="{BB962C8B-B14F-4D97-AF65-F5344CB8AC3E}">
        <p14:creationId xmlns:p14="http://schemas.microsoft.com/office/powerpoint/2010/main" val="384506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6027" y="548680"/>
            <a:ext cx="10505209" cy="129614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da-D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Følgende tilstande kan indikere ringe sandsynlighed for succes ved </a:t>
            </a:r>
            <a:r>
              <a:rPr lang="da-DK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elektrokonvertering</a:t>
            </a:r>
            <a:endParaRPr lang="da-DK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14399" y="1844824"/>
            <a:ext cx="9218141" cy="4191744"/>
          </a:xfrm>
        </p:spPr>
        <p:txBody>
          <a:bodyPr/>
          <a:lstStyle/>
          <a:p>
            <a:pPr marL="285750" indent="-285750">
              <a:lnSpc>
                <a:spcPct val="200000"/>
              </a:lnSpc>
              <a:defRPr/>
            </a:pPr>
            <a:r>
              <a:rPr 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Alder &gt;70 år </a:t>
            </a:r>
          </a:p>
          <a:p>
            <a:pPr marL="285750" indent="-285750">
              <a:lnSpc>
                <a:spcPct val="200000"/>
              </a:lnSpc>
              <a:defRPr/>
            </a:pPr>
            <a:r>
              <a:rPr 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Hjertesvigt (NYHA 3 eller ringere) </a:t>
            </a:r>
          </a:p>
          <a:p>
            <a:pPr marL="285750" indent="-285750">
              <a:lnSpc>
                <a:spcPct val="200000"/>
              </a:lnSpc>
              <a:defRPr/>
            </a:pPr>
            <a:r>
              <a:rPr 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Varighed &gt; 6 </a:t>
            </a:r>
            <a:r>
              <a:rPr lang="da-DK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mdr</a:t>
            </a:r>
            <a:r>
              <a:rPr 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lnSpc>
                <a:spcPct val="200000"/>
              </a:lnSpc>
              <a:defRPr/>
            </a:pPr>
            <a:r>
              <a:rPr 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Stort venstre </a:t>
            </a:r>
            <a:r>
              <a:rPr lang="da-DK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forkammer </a:t>
            </a:r>
            <a:r>
              <a:rPr 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(&gt; 5 cm) </a:t>
            </a:r>
          </a:p>
          <a:p>
            <a:pPr marL="285750" indent="-285750">
              <a:lnSpc>
                <a:spcPct val="200000"/>
              </a:lnSpc>
              <a:defRPr/>
            </a:pPr>
            <a:r>
              <a:rPr 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Gentagne tidligere forsøg med ingen eller kortvarig effekt </a:t>
            </a:r>
          </a:p>
          <a:p>
            <a:pPr marL="285750" indent="-285750">
              <a:lnSpc>
                <a:spcPct val="200000"/>
              </a:lnSpc>
              <a:defRPr/>
            </a:pPr>
            <a:r>
              <a:rPr lang="da-DK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Anfaldsvis</a:t>
            </a:r>
            <a:r>
              <a:rPr lang="da-DK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atrieflimren (sjældent relevant at elektrokonvertere)</a:t>
            </a:r>
          </a:p>
          <a:p>
            <a:pPr marL="285750" indent="-285750">
              <a:lnSpc>
                <a:spcPct val="200000"/>
              </a:lnSpc>
              <a:defRPr/>
            </a:pPr>
            <a:endParaRPr lang="da-DK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684" name="Pladsholder til sidefod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&gt;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</p:spTree>
    <p:extLst>
      <p:ext uri="{BB962C8B-B14F-4D97-AF65-F5344CB8AC3E}">
        <p14:creationId xmlns:p14="http://schemas.microsoft.com/office/powerpoint/2010/main" val="98959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Radiofrekvensablation</a:t>
            </a:r>
            <a:endParaRPr lang="da-DK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da-DK" dirty="0" smtClean="0"/>
              <a:t>Høj (&gt;80 </a:t>
            </a:r>
            <a:r>
              <a:rPr lang="da-DK" dirty="0"/>
              <a:t>%) </a:t>
            </a:r>
            <a:r>
              <a:rPr lang="da-DK" dirty="0" smtClean="0"/>
              <a:t>succesrate </a:t>
            </a:r>
          </a:p>
          <a:p>
            <a:pPr>
              <a:lnSpc>
                <a:spcPct val="200000"/>
              </a:lnSpc>
            </a:pPr>
            <a:r>
              <a:rPr lang="da-DK" dirty="0" smtClean="0"/>
              <a:t>Patienter </a:t>
            </a:r>
            <a:r>
              <a:rPr lang="da-DK" dirty="0"/>
              <a:t>med </a:t>
            </a:r>
            <a:r>
              <a:rPr lang="da-DK" dirty="0" smtClean="0"/>
              <a:t>mange symptomer </a:t>
            </a:r>
            <a:r>
              <a:rPr lang="da-DK" dirty="0"/>
              <a:t>bør derfor altid overvejes henvist til </a:t>
            </a:r>
            <a:r>
              <a:rPr lang="da-DK" dirty="0" err="1" smtClean="0"/>
              <a:t>ablation</a:t>
            </a:r>
            <a:r>
              <a:rPr lang="da-DK" dirty="0" smtClean="0"/>
              <a:t>, hvis man ikke opnår tilstrækkeligt resultat med medicinsk behandling</a:t>
            </a:r>
            <a:endParaRPr lang="da-DK" dirty="0"/>
          </a:p>
          <a:p>
            <a:pPr>
              <a:lnSpc>
                <a:spcPct val="200000"/>
              </a:lnSpc>
            </a:pP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altLang="da-DK" smtClean="0"/>
              <a:t>Hvad er atrieflimren?                  Ilan Raymond - oktober 2017</a:t>
            </a:r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98573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Radiofrekvensablation</a:t>
            </a:r>
            <a:endParaRPr lang="da-DK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1017" y="1963882"/>
            <a:ext cx="8286913" cy="4187536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53178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Radiofrekvensablation</a:t>
            </a:r>
            <a:endParaRPr lang="da-D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0400" y="1922318"/>
            <a:ext cx="5770700" cy="4055520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79583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Isolation af lungevener</a:t>
            </a:r>
            <a:endParaRPr lang="da-D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9845" y="1870364"/>
            <a:ext cx="6017395" cy="4513046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43260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Pladsholder til sidefod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a-DK" altLang="da-D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Behandling af </a:t>
            </a:r>
            <a:r>
              <a:rPr lang="da-DK" altLang="da-D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 </a:t>
            </a:r>
            <a:r>
              <a:rPr lang="da-DK" altLang="da-D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stabile patient 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9730" y="1989139"/>
            <a:ext cx="9104870" cy="410368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da-DK" altLang="da-DK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Frekvensbehandling</a:t>
            </a:r>
            <a:endParaRPr lang="da-DK" altLang="da-DK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defRPr/>
            </a:pPr>
            <a:r>
              <a:rPr lang="da-DK" altLang="da-DK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Betablokker</a:t>
            </a:r>
            <a:endParaRPr lang="da-DK" altLang="da-D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da-DK" altLang="da-DK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Selozok</a:t>
            </a: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da-DK" altLang="da-DK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metoprololsuccinat</a:t>
            </a: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da-DK" altLang="da-DK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Carvedolol</a:t>
            </a: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a-DK" altLang="da-DK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bisoprolol</a:t>
            </a:r>
            <a:endParaRPr lang="da-DK" altLang="da-DK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defRPr/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Calciumantagonist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da-DK" altLang="da-DK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Isoptin</a:t>
            </a: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da-DK" altLang="da-DK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verapamil</a:t>
            </a: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da-DK" altLang="da-DK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Myonil</a:t>
            </a: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da-DK" altLang="da-DK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diltiazem</a:t>
            </a: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1">
              <a:defRPr/>
            </a:pPr>
            <a:r>
              <a:rPr lang="da-DK" altLang="da-DK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Amiodaron</a:t>
            </a:r>
            <a:endParaRPr lang="da-DK" altLang="da-D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da-DK" altLang="da-DK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Cordarone</a:t>
            </a:r>
            <a:endParaRPr lang="da-DK" altLang="da-DK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/>
            <a:r>
              <a:rPr lang="da-DK" altLang="da-DK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 </a:t>
            </a: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hurtig effekt og foretrækkes ved for høj frekvens (&gt; 140/min). </a:t>
            </a:r>
          </a:p>
          <a:p>
            <a:pPr lvl="2" eaLnBrk="1" hangingPunct="1">
              <a:lnSpc>
                <a:spcPct val="90000"/>
              </a:lnSpc>
            </a:pPr>
            <a:endParaRPr lang="da-DK" altLang="da-D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2" indent="0" eaLnBrk="1" hangingPunct="1">
              <a:lnSpc>
                <a:spcPct val="90000"/>
              </a:lnSpc>
              <a:buNone/>
            </a:pPr>
            <a:endParaRPr lang="da-DK" altLang="da-D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</a:pPr>
            <a:r>
              <a:rPr lang="da-DK" altLang="da-DK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Digoxin</a:t>
            </a:r>
            <a:endParaRPr lang="da-DK" altLang="da-DK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eaLnBrk="1" hangingPunct="1">
              <a:lnSpc>
                <a:spcPct val="90000"/>
              </a:lnSpc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Virkningen  </a:t>
            </a:r>
            <a:r>
              <a:rPr lang="da-DK" altLang="da-DK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intræder</a:t>
            </a: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først om 5-6 timer, uanset </a:t>
            </a:r>
            <a:r>
              <a:rPr lang="da-DK" altLang="da-DK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i.v</a:t>
            </a: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eller </a:t>
            </a:r>
            <a:r>
              <a:rPr lang="da-DK" altLang="da-DK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p.o</a:t>
            </a: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og er derfor ikke optimal ved en patient, som er generet af </a:t>
            </a:r>
            <a:r>
              <a:rPr lang="da-DK" altLang="da-DK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</a:t>
            </a: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eller er meget </a:t>
            </a:r>
            <a:r>
              <a:rPr lang="da-DK" altLang="da-DK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takykard</a:t>
            </a: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(&gt; 140/min). </a:t>
            </a:r>
          </a:p>
        </p:txBody>
      </p:sp>
    </p:spTree>
    <p:extLst>
      <p:ext uri="{BB962C8B-B14F-4D97-AF65-F5344CB8AC3E}">
        <p14:creationId xmlns:p14="http://schemas.microsoft.com/office/powerpoint/2010/main" val="408058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6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6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67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67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167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167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 build="p" bldLvl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ladsholder til sidefod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&gt;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a-DK" altLang="da-DK" sz="4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Atrieflimren</a:t>
            </a:r>
            <a:endParaRPr lang="da-DK" altLang="da-DK" sz="4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776413"/>
            <a:ext cx="626427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13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 hjertet forbedres, når der først er opstået hjertesvigt?</a:t>
            </a:r>
            <a:endParaRPr lang="da-DK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Behandling af</a:t>
            </a:r>
          </a:p>
          <a:p>
            <a:pPr lvl="1">
              <a:lnSpc>
                <a:spcPct val="200000"/>
              </a:lnSpc>
            </a:pP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Hjertefrekvensen</a:t>
            </a:r>
          </a:p>
          <a:p>
            <a:pPr lvl="1">
              <a:lnSpc>
                <a:spcPct val="200000"/>
              </a:lnSpc>
            </a:pP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hjertesvigtsmedicin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42431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Pladsholder til sidefod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Hvordan skal vi behandle Allan?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5016" y="1988840"/>
            <a:ext cx="9089897" cy="3960838"/>
          </a:xfrm>
        </p:spPr>
        <p:txBody>
          <a:bodyPr/>
          <a:lstStyle/>
          <a:p>
            <a:pPr lvl="1" eaLnBrk="1" hangingPunct="1">
              <a:lnSpc>
                <a:spcPct val="150000"/>
              </a:lnSpc>
            </a:pPr>
            <a:r>
              <a:rPr lang="da-DK" alt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Eliminerer udløsende faktorer</a:t>
            </a:r>
          </a:p>
          <a:p>
            <a:pPr lvl="2" eaLnBrk="1" hangingPunct="1">
              <a:lnSpc>
                <a:spcPct val="150000"/>
              </a:lnSpc>
            </a:pP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Alkohol</a:t>
            </a:r>
          </a:p>
          <a:p>
            <a:pPr lvl="1" eaLnBrk="1" hangingPunct="1">
              <a:lnSpc>
                <a:spcPct val="150000"/>
              </a:lnSpc>
            </a:pPr>
            <a:r>
              <a:rPr lang="da-DK" alt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Hvad med hjertefrekvensen?</a:t>
            </a:r>
          </a:p>
          <a:p>
            <a:pPr lvl="1" eaLnBrk="1" hangingPunct="1">
              <a:lnSpc>
                <a:spcPct val="150000"/>
              </a:lnSpc>
            </a:pPr>
            <a:r>
              <a:rPr lang="da-DK" alt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Hvad med Allans tegn på hjertesvigt?</a:t>
            </a:r>
          </a:p>
          <a:p>
            <a:pPr lvl="1" eaLnBrk="1" hangingPunct="1">
              <a:lnSpc>
                <a:spcPct val="150000"/>
              </a:lnSpc>
            </a:pPr>
            <a:r>
              <a:rPr lang="da-DK" alt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 der nogen risiko for blodpropper – skal han i blodfortyndende behandling?</a:t>
            </a:r>
          </a:p>
          <a:p>
            <a:pPr lvl="1" eaLnBrk="1" hangingPunct="1">
              <a:lnSpc>
                <a:spcPct val="150000"/>
              </a:lnSpc>
            </a:pPr>
            <a:r>
              <a:rPr lang="da-DK" alt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 der andre livsstilsændringer, som vi skal forholde os til?</a:t>
            </a:r>
          </a:p>
        </p:txBody>
      </p:sp>
    </p:spTree>
    <p:extLst>
      <p:ext uri="{BB962C8B-B14F-4D97-AF65-F5344CB8AC3E}">
        <p14:creationId xmlns:p14="http://schemas.microsoft.com/office/powerpoint/2010/main" val="56462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35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35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35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35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35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3" grpId="0" build="p" bldLvl="2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Pladsholder til sidefod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a-DK" altLang="da-D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Case: </a:t>
            </a:r>
            <a:r>
              <a:rPr lang="da-DK" altLang="da-D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86-årig kvinde – Gerda-Amalie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46407"/>
            <a:ext cx="10515600" cy="4351338"/>
          </a:xfrm>
        </p:spPr>
        <p:txBody>
          <a:bodyPr/>
          <a:lstStyle/>
          <a:p>
            <a:pPr lvl="1" eaLnBrk="1" hangingPunct="1">
              <a:lnSpc>
                <a:spcPct val="120000"/>
              </a:lnSpc>
            </a:pPr>
            <a:r>
              <a:rPr lang="da-DK" altLang="da-DK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Hypertension</a:t>
            </a: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siden 45-års alderen</a:t>
            </a:r>
          </a:p>
          <a:p>
            <a:pPr lvl="1" eaLnBrk="1" hangingPunct="1">
              <a:lnSpc>
                <a:spcPct val="120000"/>
              </a:lnSpc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Diabetes </a:t>
            </a:r>
            <a:r>
              <a:rPr lang="da-DK" altLang="da-DK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Melitus</a:t>
            </a: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type 2, som 54-årig</a:t>
            </a:r>
          </a:p>
          <a:p>
            <a:pPr lvl="1" eaLnBrk="1" hangingPunct="1">
              <a:lnSpc>
                <a:spcPct val="120000"/>
              </a:lnSpc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Apopleksi i 59-års alderen</a:t>
            </a:r>
          </a:p>
          <a:p>
            <a:pPr lvl="1" eaLnBrk="1" hangingPunct="1">
              <a:lnSpc>
                <a:spcPct val="120000"/>
              </a:lnSpc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Antidepressiv og sovemedicin siden manden døde for 7 år siden</a:t>
            </a:r>
          </a:p>
          <a:p>
            <a:pPr lvl="1" eaLnBrk="1" hangingPunct="1">
              <a:lnSpc>
                <a:spcPct val="120000"/>
              </a:lnSpc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 haft brækket hofte for 2 år siden</a:t>
            </a:r>
          </a:p>
          <a:p>
            <a:pPr lvl="1" eaLnBrk="1" hangingPunct="1">
              <a:lnSpc>
                <a:spcPct val="120000"/>
              </a:lnSpc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 haft 4-5 fald de sidste 3 år</a:t>
            </a:r>
          </a:p>
          <a:p>
            <a:pPr lvl="1" eaLnBrk="1" hangingPunct="1">
              <a:lnSpc>
                <a:spcPct val="120000"/>
              </a:lnSpc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Gennem flere år tendens til hjertebanken af timer til dages varighed, som går i sig selv igen</a:t>
            </a:r>
          </a:p>
          <a:p>
            <a:pPr lvl="1" eaLnBrk="1" hangingPunct="1">
              <a:lnSpc>
                <a:spcPct val="120000"/>
              </a:lnSpc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den forbindelse får hun åndenød og indimellem brystsmerter af stikkende, jagende karakter </a:t>
            </a:r>
          </a:p>
          <a:p>
            <a:pPr lvl="1" eaLnBrk="1" hangingPunct="1">
              <a:lnSpc>
                <a:spcPct val="120000"/>
              </a:lnSpc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Benene, især det højre kan hæve noget op om aftenen</a:t>
            </a:r>
          </a:p>
          <a:p>
            <a:pPr lvl="1" eaLnBrk="1" hangingPunct="1">
              <a:lnSpc>
                <a:spcPct val="120000"/>
              </a:lnSpc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 hjertebanken, åndenød og brystsmerter siden i går morges</a:t>
            </a:r>
          </a:p>
          <a:p>
            <a:pPr lvl="1" eaLnBrk="1" hangingPunct="1">
              <a:lnSpc>
                <a:spcPct val="120000"/>
              </a:lnSpc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EKG for en måned siden med sinusrytme og LVH</a:t>
            </a:r>
          </a:p>
        </p:txBody>
      </p:sp>
    </p:spTree>
    <p:extLst>
      <p:ext uri="{BB962C8B-B14F-4D97-AF65-F5344CB8AC3E}">
        <p14:creationId xmlns:p14="http://schemas.microsoft.com/office/powerpoint/2010/main" val="220600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6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6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36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36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36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36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36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36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36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365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365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7" grpId="0" build="p" bldLvl="2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Pladsholder til sidefod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sz="2900" dirty="0"/>
              <a:t>Hvad gør </a:t>
            </a:r>
            <a:r>
              <a:rPr lang="da-DK" altLang="da-DK" sz="2900" dirty="0" smtClean="0"/>
              <a:t>vi </a:t>
            </a:r>
            <a:r>
              <a:rPr lang="da-DK" altLang="da-DK" sz="2900" dirty="0" smtClean="0"/>
              <a:t>med </a:t>
            </a:r>
            <a:r>
              <a:rPr lang="da-DK" altLang="da-DK" sz="2900" dirty="0"/>
              <a:t>Gerda-Amalie?</a:t>
            </a:r>
          </a:p>
        </p:txBody>
      </p:sp>
      <p:pic>
        <p:nvPicPr>
          <p:cNvPr id="39941" name="Picture 8" descr="Gangstativ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64014" y="1819276"/>
            <a:ext cx="4700587" cy="4505325"/>
          </a:xfrm>
        </p:spPr>
      </p:pic>
    </p:spTree>
    <p:extLst>
      <p:ext uri="{BB962C8B-B14F-4D97-AF65-F5344CB8AC3E}">
        <p14:creationId xmlns:p14="http://schemas.microsoft.com/office/powerpoint/2010/main" val="131959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Pladsholder til sidefod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sz="2900"/>
              <a:t>Case 3: 64-årig mand – Villy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da-DK" altLang="da-DK" sz="1800"/>
              <a:t>Ryger siden 15-års alderen, 49 pakkeår</a:t>
            </a:r>
          </a:p>
          <a:p>
            <a:pPr lvl="1" eaLnBrk="1" hangingPunct="1"/>
            <a:r>
              <a:rPr lang="da-DK" altLang="da-DK" sz="1800"/>
              <a:t>KOL i ca. 11 år</a:t>
            </a:r>
          </a:p>
          <a:p>
            <a:pPr lvl="2" eaLnBrk="1" hangingPunct="1"/>
            <a:r>
              <a:rPr lang="da-DK" altLang="da-DK" sz="1600"/>
              <a:t>Indlagt med flere lungebetændelser de seneste 3 år</a:t>
            </a:r>
          </a:p>
          <a:p>
            <a:pPr lvl="2" eaLnBrk="1" hangingPunct="1"/>
            <a:r>
              <a:rPr lang="da-DK" altLang="da-DK" sz="1600"/>
              <a:t>Er i inhalationsbehandling</a:t>
            </a:r>
          </a:p>
          <a:p>
            <a:pPr lvl="1" eaLnBrk="1" hangingPunct="1"/>
            <a:r>
              <a:rPr lang="da-DK" altLang="da-DK" sz="1800"/>
              <a:t>Claudicatio intermittens i 4 år</a:t>
            </a:r>
          </a:p>
          <a:p>
            <a:pPr lvl="1" eaLnBrk="1" hangingPunct="1"/>
            <a:r>
              <a:rPr lang="da-DK" altLang="da-DK" sz="1800"/>
              <a:t>AMI – NSTEMI i foråret</a:t>
            </a:r>
          </a:p>
          <a:p>
            <a:pPr lvl="2" eaLnBrk="1" hangingPunct="1"/>
            <a:r>
              <a:rPr lang="da-DK" altLang="da-DK" sz="1600"/>
              <a:t>PCI behandlet, 2 STENTS</a:t>
            </a:r>
          </a:p>
          <a:p>
            <a:pPr lvl="2" eaLnBrk="1" hangingPunct="1"/>
            <a:r>
              <a:rPr lang="da-DK" altLang="da-DK" sz="1600"/>
              <a:t>Sat i Magnyl, Clopidogrel, Simvastatin og Selozok (lille dosis)</a:t>
            </a:r>
          </a:p>
          <a:p>
            <a:pPr lvl="2" eaLnBrk="1" hangingPunct="1"/>
            <a:r>
              <a:rPr lang="da-DK" altLang="da-DK" sz="1600"/>
              <a:t>EKG: Sinusrytme</a:t>
            </a:r>
          </a:p>
          <a:p>
            <a:pPr lvl="2" eaLnBrk="1" hangingPunct="1"/>
            <a:r>
              <a:rPr lang="da-DK" altLang="da-DK" sz="1600"/>
              <a:t>Ekko: velbevaret LV, store atrier og stor RV med forhøjet pulmonaltryk</a:t>
            </a:r>
          </a:p>
          <a:p>
            <a:pPr lvl="1" eaLnBrk="1" hangingPunct="1"/>
            <a:r>
              <a:rPr lang="da-DK" altLang="da-DK" sz="1800"/>
              <a:t>Kommer til kontrol af blodtryk og lipider</a:t>
            </a:r>
          </a:p>
          <a:p>
            <a:pPr lvl="2" eaLnBrk="1" hangingPunct="1"/>
            <a:r>
              <a:rPr lang="da-DK" altLang="da-DK" sz="1600"/>
              <a:t>Blodtryk: 156/90, puls 65, uregelmæssig</a:t>
            </a:r>
          </a:p>
        </p:txBody>
      </p:sp>
    </p:spTree>
    <p:extLst>
      <p:ext uri="{BB962C8B-B14F-4D97-AF65-F5344CB8AC3E}">
        <p14:creationId xmlns:p14="http://schemas.microsoft.com/office/powerpoint/2010/main" val="249936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0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0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40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40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40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40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40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40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40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406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406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406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3" grpId="0" build="p" bldLvl="3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Pladsholder til sidefod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a-DK" altLang="da-DK" sz="3300"/>
              <a:t>Atrieflimmer - EKG</a:t>
            </a:r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1874838"/>
            <a:ext cx="6551613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49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Pladsholder til sidefod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a-DK" altLang="da-DK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Skal Villy i AK-behandling?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 eaLnBrk="1" hangingPunct="1">
              <a:lnSpc>
                <a:spcPct val="150000"/>
              </a:lnSpc>
            </a:pPr>
            <a:r>
              <a:rPr lang="da-DK" altLang="da-DK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</a:t>
            </a:r>
            <a:r>
              <a:rPr lang="da-DK" alt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 antagonist (VKA)</a:t>
            </a:r>
          </a:p>
          <a:p>
            <a:pPr lvl="2" eaLnBrk="1" hangingPunct="1">
              <a:lnSpc>
                <a:spcPct val="150000"/>
              </a:lnSpc>
            </a:pPr>
            <a:r>
              <a:rPr lang="da-DK" altLang="da-DK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Marevan</a:t>
            </a: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a-DK" altLang="da-DK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Macuomar</a:t>
            </a:r>
            <a:endParaRPr lang="da-DK" altLang="da-DK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eaLnBrk="1" hangingPunct="1">
              <a:lnSpc>
                <a:spcPct val="150000"/>
              </a:lnSpc>
            </a:pPr>
            <a:endParaRPr lang="da-DK" altLang="da-DK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lnSpc>
                <a:spcPct val="150000"/>
              </a:lnSpc>
            </a:pPr>
            <a:r>
              <a:rPr lang="da-DK" alt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NOAK</a:t>
            </a:r>
          </a:p>
          <a:p>
            <a:pPr lvl="2" eaLnBrk="1" hangingPunct="1">
              <a:lnSpc>
                <a:spcPct val="150000"/>
              </a:lnSpc>
            </a:pPr>
            <a:r>
              <a:rPr lang="da-DK" altLang="da-DK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Pradaxa</a:t>
            </a: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da-DK" altLang="da-DK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dabigatran</a:t>
            </a: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2" eaLnBrk="1" hangingPunct="1">
              <a:lnSpc>
                <a:spcPct val="150000"/>
              </a:lnSpc>
            </a:pPr>
            <a:r>
              <a:rPr lang="da-DK" altLang="da-DK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Xarelto</a:t>
            </a: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da-DK" altLang="da-DK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Rivaroxaban</a:t>
            </a: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2" eaLnBrk="1" hangingPunct="1">
              <a:lnSpc>
                <a:spcPct val="150000"/>
              </a:lnSpc>
            </a:pPr>
            <a:r>
              <a:rPr lang="da-DK" altLang="da-DK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Eliquis</a:t>
            </a: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da-DK" altLang="da-DK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Apixaban</a:t>
            </a:r>
            <a:r>
              <a:rPr lang="da-DK" altLang="da-DK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2" eaLnBrk="1" hangingPunct="1">
              <a:lnSpc>
                <a:spcPct val="150000"/>
              </a:lnSpc>
            </a:pPr>
            <a:endParaRPr lang="da-DK" altLang="da-DK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801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45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45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45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45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45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3" grpId="0" build="p" bldLvl="2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Pladsholder til sidefod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75516"/>
            <a:ext cx="10515600" cy="1325563"/>
          </a:xfrm>
        </p:spPr>
        <p:txBody>
          <a:bodyPr/>
          <a:lstStyle/>
          <a:p>
            <a:pPr eaLnBrk="1" hangingPunct="1"/>
            <a:r>
              <a:rPr lang="da-DK" altLang="da-DK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måneder senere ……..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 eaLnBrk="1" hangingPunct="1">
              <a:lnSpc>
                <a:spcPct val="200000"/>
              </a:lnSpc>
            </a:pPr>
            <a:r>
              <a:rPr lang="da-DK" alt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Træt </a:t>
            </a:r>
          </a:p>
          <a:p>
            <a:pPr lvl="1" eaLnBrk="1" hangingPunct="1">
              <a:lnSpc>
                <a:spcPct val="200000"/>
              </a:lnSpc>
            </a:pPr>
            <a:r>
              <a:rPr lang="da-DK" alt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svimmel</a:t>
            </a:r>
          </a:p>
          <a:p>
            <a:pPr lvl="1" eaLnBrk="1" hangingPunct="1">
              <a:lnSpc>
                <a:spcPct val="200000"/>
              </a:lnSpc>
            </a:pPr>
            <a:r>
              <a:rPr lang="da-DK" alt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flere </a:t>
            </a:r>
            <a:r>
              <a:rPr lang="da-DK" altLang="da-DK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nærbesvimmelser</a:t>
            </a:r>
            <a:endParaRPr lang="da-DK" altLang="da-DK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lnSpc>
                <a:spcPct val="200000"/>
              </a:lnSpc>
            </a:pPr>
            <a:r>
              <a:rPr lang="da-DK" alt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går besvimede han og han faldt og slog sig</a:t>
            </a:r>
          </a:p>
          <a:p>
            <a:pPr lvl="1" eaLnBrk="1" hangingPunct="1">
              <a:lnSpc>
                <a:spcPct val="200000"/>
              </a:lnSpc>
            </a:pPr>
            <a:r>
              <a:rPr lang="da-DK" alt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Bliver forpustet og svimmel når han anstrenger sig.</a:t>
            </a:r>
          </a:p>
          <a:p>
            <a:pPr lvl="1" eaLnBrk="1" hangingPunct="1">
              <a:lnSpc>
                <a:spcPct val="200000"/>
              </a:lnSpc>
            </a:pPr>
            <a:endParaRPr lang="da-DK" altLang="da-DK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lnSpc>
                <a:spcPct val="200000"/>
              </a:lnSpc>
            </a:pPr>
            <a:endParaRPr lang="da-DK" altLang="da-DK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700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6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6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46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46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46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7" grpId="0" build="p" bldLvl="4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Pladsholder til sidefod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  <p:sp>
        <p:nvSpPr>
          <p:cNvPr id="6554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a-DK" altLang="da-DK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Undersøgelser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18409" y="2349501"/>
            <a:ext cx="8316191" cy="2735263"/>
          </a:xfrm>
        </p:spPr>
        <p:txBody>
          <a:bodyPr>
            <a:normAutofit/>
          </a:bodyPr>
          <a:lstStyle/>
          <a:p>
            <a:pPr lvl="1" eaLnBrk="1" hangingPunct="1"/>
            <a:r>
              <a:rPr lang="da-DK" altLang="da-DK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Blodtryk</a:t>
            </a:r>
            <a:endParaRPr lang="da-DK" altLang="da-DK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eaLnBrk="1" hangingPunct="1"/>
            <a:r>
              <a:rPr lang="da-DK" altLang="da-D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105/65</a:t>
            </a:r>
          </a:p>
          <a:p>
            <a:pPr lvl="1" eaLnBrk="1" hangingPunct="1"/>
            <a:r>
              <a:rPr lang="da-DK" altLang="da-DK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Puls</a:t>
            </a:r>
          </a:p>
          <a:p>
            <a:pPr lvl="2" eaLnBrk="1" hangingPunct="1"/>
            <a:r>
              <a:rPr lang="da-DK" altLang="da-D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 regelmæssig</a:t>
            </a:r>
          </a:p>
          <a:p>
            <a:pPr lvl="1" eaLnBrk="1" hangingPunct="1"/>
            <a:r>
              <a:rPr lang="da-DK" altLang="da-DK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EKG</a:t>
            </a:r>
          </a:p>
        </p:txBody>
      </p:sp>
    </p:spTree>
    <p:extLst>
      <p:ext uri="{BB962C8B-B14F-4D97-AF65-F5344CB8AC3E}">
        <p14:creationId xmlns:p14="http://schemas.microsoft.com/office/powerpoint/2010/main" val="61193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7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7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47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47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47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1" grpId="0" build="p" bldLvl="3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Pladsholder til sidefod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a-DK" altLang="da-DK" sz="2100"/>
              <a:t>Atrieflimmer med regelmæssig ventrikel(QRS)-frekvens</a:t>
            </a:r>
            <a:br>
              <a:rPr lang="da-DK" altLang="da-DK" sz="2100"/>
            </a:br>
            <a:r>
              <a:rPr lang="da-DK" altLang="da-DK" sz="2100"/>
              <a:t>3</a:t>
            </a:r>
            <a:r>
              <a:rPr lang="da-DK" altLang="da-DK" sz="2100">
                <a:cs typeface="Arial" pitchFamily="34" charset="0"/>
              </a:rPr>
              <a:t>º AV-blok</a:t>
            </a:r>
          </a:p>
        </p:txBody>
      </p:sp>
      <p:pic>
        <p:nvPicPr>
          <p:cNvPr id="35846" name="Picture 6" descr="regularised-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773239"/>
            <a:ext cx="65532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2855914" y="5661026"/>
            <a:ext cx="51847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a-DK" altLang="da-DK" sz="1200"/>
              <a:t>Med nodal-eskapaderytme </a:t>
            </a:r>
          </a:p>
          <a:p>
            <a:pPr>
              <a:spcBef>
                <a:spcPct val="50000"/>
              </a:spcBef>
              <a:defRPr/>
            </a:pPr>
            <a:r>
              <a:rPr lang="da-DK" altLang="da-DK" sz="1200">
                <a:effectLst>
                  <a:outerShdw blurRad="38100" dist="38100" dir="2700000" algn="tl">
                    <a:srgbClr val="C0C0C0"/>
                  </a:outerShdw>
                </a:effectLst>
              </a:rPr>
              <a:t>Der ses en flimmerlinje, men QRS-komplekserne optræder regelmæssigt</a:t>
            </a:r>
            <a:r>
              <a:rPr lang="da-DK" altLang="da-DK" sz="1200"/>
              <a:t> </a:t>
            </a:r>
          </a:p>
        </p:txBody>
      </p:sp>
      <p:pic>
        <p:nvPicPr>
          <p:cNvPr id="358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4516439"/>
            <a:ext cx="56165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3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/>
      <p:bldP spid="358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ormal-A4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30" y="0"/>
            <a:ext cx="12172260" cy="6857999"/>
          </a:xfrm>
        </p:spPr>
      </p:pic>
    </p:spTree>
    <p:extLst>
      <p:ext uri="{BB962C8B-B14F-4D97-AF65-F5344CB8AC3E}">
        <p14:creationId xmlns:p14="http://schemas.microsoft.com/office/powerpoint/2010/main" val="422924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Pladsholder til sidefod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&gt;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Lægemiddelvalg </a:t>
            </a:r>
            <a:r>
              <a:rPr lang="da-DK" altLang="da-DK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Vitamin-K antagonister </a:t>
            </a:r>
            <a:r>
              <a:rPr lang="da-DK" altLang="da-DK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eller NOAC?</a:t>
            </a: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8011" y="1819275"/>
            <a:ext cx="8956589" cy="4273550"/>
          </a:xfrm>
        </p:spPr>
        <p:txBody>
          <a:bodyPr/>
          <a:lstStyle/>
          <a:p>
            <a:pPr lvl="1" eaLnBrk="1" hangingPunct="1">
              <a:lnSpc>
                <a:spcPct val="110000"/>
              </a:lnSpc>
            </a:pP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VKA-behandling</a:t>
            </a:r>
          </a:p>
          <a:p>
            <a:pPr lvl="2" eaLnBrk="1" hangingPunct="1">
              <a:lnSpc>
                <a:spcPct val="110000"/>
              </a:lnSpc>
            </a:pP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TTI </a:t>
            </a:r>
            <a:r>
              <a:rPr lang="da-DK" altLang="da-DK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≥</a:t>
            </a: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70% </a:t>
            </a:r>
          </a:p>
          <a:p>
            <a:pPr lvl="1" eaLnBrk="1" hangingPunct="1">
              <a:lnSpc>
                <a:spcPct val="110000"/>
              </a:lnSpc>
            </a:pP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Hyppig blodprøvetagning og patientens mulighed for kontakt med behandler </a:t>
            </a:r>
          </a:p>
          <a:p>
            <a:pPr lvl="1" eaLnBrk="1" hangingPunct="1">
              <a:lnSpc>
                <a:spcPct val="110000"/>
              </a:lnSpc>
            </a:pP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Patientens medikament-specifikke interaktionspotentialer </a:t>
            </a:r>
          </a:p>
          <a:p>
            <a:pPr lvl="2" eaLnBrk="1" hangingPunct="1">
              <a:lnSpc>
                <a:spcPct val="110000"/>
              </a:lnSpc>
            </a:pP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</a:t>
            </a:r>
          </a:p>
          <a:p>
            <a:pPr lvl="2" eaLnBrk="1" hangingPunct="1">
              <a:lnSpc>
                <a:spcPct val="110000"/>
              </a:lnSpc>
            </a:pP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kost</a:t>
            </a:r>
          </a:p>
          <a:p>
            <a:pPr lvl="1" eaLnBrk="1" hangingPunct="1">
              <a:lnSpc>
                <a:spcPct val="110000"/>
              </a:lnSpc>
            </a:pP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Bivirkningsprofil for de enkelte orale </a:t>
            </a:r>
            <a:r>
              <a:rPr lang="da-DK" altLang="da-DK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antikoagulantia</a:t>
            </a: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forhold til den konkrete patient </a:t>
            </a:r>
          </a:p>
          <a:p>
            <a:pPr lvl="1" eaLnBrk="1" hangingPunct="1">
              <a:lnSpc>
                <a:spcPct val="110000"/>
              </a:lnSpc>
            </a:pP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Nyrefunktion målt som </a:t>
            </a:r>
            <a:r>
              <a:rPr lang="da-DK" altLang="da-DK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creatinin</a:t>
            </a: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a-DK" altLang="da-DK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clearance</a:t>
            </a: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1" eaLnBrk="1" hangingPunct="1">
              <a:lnSpc>
                <a:spcPct val="110000"/>
              </a:lnSpc>
            </a:pP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Leverfunktion </a:t>
            </a:r>
          </a:p>
          <a:p>
            <a:pPr lvl="1" eaLnBrk="1" hangingPunct="1">
              <a:lnSpc>
                <a:spcPct val="110000"/>
              </a:lnSpc>
            </a:pP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Alder </a:t>
            </a:r>
          </a:p>
          <a:p>
            <a:pPr lvl="1" eaLnBrk="1" hangingPunct="1">
              <a:lnSpc>
                <a:spcPct val="110000"/>
              </a:lnSpc>
            </a:pP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Ko-morbiditet </a:t>
            </a:r>
          </a:p>
          <a:p>
            <a:pPr lvl="1" eaLnBrk="1" hangingPunct="1">
              <a:lnSpc>
                <a:spcPct val="110000"/>
              </a:lnSpc>
            </a:pP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Patientens evne til </a:t>
            </a:r>
            <a:r>
              <a:rPr lang="da-DK" altLang="da-DK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kompliance</a:t>
            </a: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særligt forstået som: </a:t>
            </a:r>
          </a:p>
          <a:p>
            <a:pPr lvl="2" eaLnBrk="1" hangingPunct="1">
              <a:lnSpc>
                <a:spcPct val="110000"/>
              </a:lnSpc>
            </a:pP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Angst for bivirkninger </a:t>
            </a:r>
          </a:p>
          <a:p>
            <a:pPr lvl="2" eaLnBrk="1" hangingPunct="1">
              <a:lnSpc>
                <a:spcPct val="110000"/>
              </a:lnSpc>
            </a:pP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Angst for nålestik </a:t>
            </a:r>
          </a:p>
          <a:p>
            <a:pPr eaLnBrk="1" hangingPunct="1">
              <a:lnSpc>
                <a:spcPct val="110000"/>
              </a:lnSpc>
            </a:pPr>
            <a:endParaRPr lang="da-DK" altLang="da-DK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383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Pladsholder til sidefod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&gt;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  <p:sp>
        <p:nvSpPr>
          <p:cNvPr id="3" name="Pladsholder til indhold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547688" indent="-411163">
              <a:defRPr/>
            </a:pPr>
            <a:r>
              <a:rPr lang="da-DK" altLang="da-DK" sz="19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Ændring i risikoprofil</a:t>
            </a:r>
          </a:p>
          <a:p>
            <a:pPr marL="868363" lvl="1" indent="-282575">
              <a:buFont typeface="Times" pitchFamily="1" charset="0"/>
              <a:buChar char="•"/>
              <a:defRPr/>
            </a:pPr>
            <a:r>
              <a:rPr lang="da-DK" altLang="da-DK" sz="17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Diabetes, </a:t>
            </a:r>
            <a:r>
              <a:rPr lang="da-DK" altLang="da-DK" sz="17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hypertension</a:t>
            </a:r>
            <a:r>
              <a:rPr lang="da-DK" altLang="da-DK" sz="17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da-DK" altLang="da-DK" sz="17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stroke</a:t>
            </a:r>
            <a:r>
              <a:rPr lang="da-DK" altLang="da-DK" sz="17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etc. – indikation for AK-behandling</a:t>
            </a:r>
          </a:p>
          <a:p>
            <a:pPr marL="868363" lvl="1" indent="-282575">
              <a:buFont typeface="Times" pitchFamily="1" charset="0"/>
              <a:buChar char="•"/>
              <a:defRPr/>
            </a:pPr>
            <a:endParaRPr lang="da-DK" altLang="da-DK" sz="17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547688" indent="-411163">
              <a:defRPr/>
            </a:pPr>
            <a:r>
              <a:rPr lang="da-DK" altLang="da-DK" sz="19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Fortsat indikation for AK-</a:t>
            </a:r>
            <a:r>
              <a:rPr lang="da-DK" altLang="da-DK" sz="19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behadling</a:t>
            </a:r>
            <a:r>
              <a:rPr lang="da-DK" altLang="da-DK" sz="19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?, efter DC-</a:t>
            </a:r>
            <a:r>
              <a:rPr lang="da-DK" altLang="da-DK" sz="19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kovertering</a:t>
            </a:r>
            <a:r>
              <a:rPr lang="da-DK" altLang="da-DK" sz="19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da-DK" altLang="da-DK" sz="19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ablation</a:t>
            </a:r>
            <a:r>
              <a:rPr lang="da-DK" altLang="da-DK" sz="19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(risiko vurdering CHADS 2 score)</a:t>
            </a:r>
          </a:p>
          <a:p>
            <a:pPr marL="547688" indent="-411163">
              <a:defRPr/>
            </a:pPr>
            <a:endParaRPr lang="da-DK" altLang="da-DK" sz="19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547688" indent="-411163">
              <a:defRPr/>
            </a:pPr>
            <a:r>
              <a:rPr lang="da-DK" altLang="da-DK" sz="19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Behandlings effekt</a:t>
            </a:r>
          </a:p>
          <a:p>
            <a:pPr marL="868363" lvl="1" indent="-282575">
              <a:buFont typeface="Times" pitchFamily="1" charset="0"/>
              <a:buChar char="•"/>
              <a:defRPr/>
            </a:pPr>
            <a:r>
              <a:rPr lang="da-DK" altLang="da-DK" sz="17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Opnået behandlings mål?</a:t>
            </a:r>
          </a:p>
          <a:p>
            <a:pPr marL="868363" lvl="1" indent="-282575">
              <a:buNone/>
              <a:defRPr/>
            </a:pPr>
            <a:endParaRPr lang="da-DK" altLang="da-DK" sz="17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547688" indent="-411163">
              <a:defRPr/>
            </a:pPr>
            <a:r>
              <a:rPr lang="da-DK" altLang="da-DK" sz="19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Tegn på </a:t>
            </a:r>
            <a:r>
              <a:rPr lang="da-DK" altLang="da-DK" sz="19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proarytmi</a:t>
            </a:r>
            <a:r>
              <a:rPr lang="da-DK" altLang="da-DK" sz="19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; reduktion af </a:t>
            </a:r>
            <a:r>
              <a:rPr lang="da-DK" altLang="da-DK" sz="19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antiarytmisk</a:t>
            </a:r>
            <a:r>
              <a:rPr lang="da-DK" altLang="da-DK" sz="19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medicin</a:t>
            </a:r>
          </a:p>
          <a:p>
            <a:pPr marL="547688" indent="-411163">
              <a:defRPr/>
            </a:pPr>
            <a:endParaRPr lang="da-DK" altLang="da-DK" sz="19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547688" indent="-411163">
              <a:defRPr/>
            </a:pPr>
            <a:r>
              <a:rPr lang="da-DK" altLang="da-DK" sz="19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Forværring af sygdom; persisterende eller permanent</a:t>
            </a:r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title"/>
          </p:nvPr>
        </p:nvSpPr>
        <p:spPr>
          <a:xfrm>
            <a:off x="947351" y="838200"/>
            <a:ext cx="8858637" cy="762000"/>
          </a:xfrm>
        </p:spPr>
        <p:txBody>
          <a:bodyPr/>
          <a:lstStyle/>
          <a:p>
            <a:pPr eaLnBrk="1" hangingPunct="1">
              <a:defRPr/>
            </a:pPr>
            <a:r>
              <a:rPr lang="da-DK" altLang="da-DK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Opfølgning af patienterne</a:t>
            </a:r>
          </a:p>
        </p:txBody>
      </p:sp>
    </p:spTree>
    <p:extLst>
      <p:ext uri="{BB962C8B-B14F-4D97-AF65-F5344CB8AC3E}">
        <p14:creationId xmlns:p14="http://schemas.microsoft.com/office/powerpoint/2010/main" val="196397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a-D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Budskaber</a:t>
            </a:r>
          </a:p>
        </p:txBody>
      </p:sp>
      <p:sp>
        <p:nvSpPr>
          <p:cNvPr id="80899" name="Pladsholder til indhold 2"/>
          <p:cNvSpPr>
            <a:spLocks noGrp="1"/>
          </p:cNvSpPr>
          <p:nvPr>
            <p:ph idx="1"/>
          </p:nvPr>
        </p:nvSpPr>
        <p:spPr>
          <a:xfrm>
            <a:off x="1054443" y="1819275"/>
            <a:ext cx="9080157" cy="4057650"/>
          </a:xfrm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buFontTx/>
              <a:buChar char="•"/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Sikre sig at patienten </a:t>
            </a:r>
            <a:r>
              <a:rPr lang="da-DK" altLang="da-DK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 </a:t>
            </a: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stabil</a:t>
            </a:r>
          </a:p>
          <a:p>
            <a:pPr marL="1054100" lvl="1">
              <a:lnSpc>
                <a:spcPct val="150000"/>
              </a:lnSpc>
              <a:buFontTx/>
              <a:buChar char="•"/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Ventrikelfrekvens</a:t>
            </a:r>
          </a:p>
          <a:p>
            <a:pPr marL="1473200" lvl="2">
              <a:lnSpc>
                <a:spcPct val="150000"/>
              </a:lnSpc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Frekvensbehandling</a:t>
            </a:r>
          </a:p>
          <a:p>
            <a:pPr marL="1473200" lvl="2">
              <a:lnSpc>
                <a:spcPct val="150000"/>
              </a:lnSpc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Rytmebehandling</a:t>
            </a:r>
          </a:p>
          <a:p>
            <a:pPr marL="1892300" lvl="3">
              <a:lnSpc>
                <a:spcPct val="150000"/>
              </a:lnSpc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DC-konvertering</a:t>
            </a:r>
          </a:p>
          <a:p>
            <a:pPr marL="1892300" lvl="3">
              <a:lnSpc>
                <a:spcPct val="150000"/>
              </a:lnSpc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Farmakologisk</a:t>
            </a:r>
          </a:p>
          <a:p>
            <a:pPr marL="285750" indent="-285750">
              <a:lnSpc>
                <a:spcPct val="150000"/>
              </a:lnSpc>
              <a:buFontTx/>
              <a:buChar char="•"/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Behandling af den tilgrundliggende sygdom / tilstand</a:t>
            </a:r>
          </a:p>
          <a:p>
            <a:pPr marL="1054100" lvl="1">
              <a:lnSpc>
                <a:spcPct val="150000"/>
              </a:lnSpc>
              <a:buFontTx/>
              <a:buChar char="•"/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Hjerte-karsygdom</a:t>
            </a:r>
          </a:p>
          <a:p>
            <a:pPr marL="1054100" lvl="1">
              <a:lnSpc>
                <a:spcPct val="150000"/>
              </a:lnSpc>
              <a:buFontTx/>
              <a:buChar char="•"/>
            </a:pPr>
            <a:r>
              <a:rPr lang="da-DK" altLang="da-DK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Andre </a:t>
            </a: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sygdom</a:t>
            </a:r>
          </a:p>
          <a:p>
            <a:pPr marL="1054100" lvl="1">
              <a:lnSpc>
                <a:spcPct val="150000"/>
              </a:lnSpc>
            </a:pPr>
            <a:endParaRPr lang="da-DK" altLang="da-D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Tx/>
              <a:buChar char="•"/>
            </a:pPr>
            <a:endParaRPr lang="da-DK" altLang="da-D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900" name="Pladsholder til sidefod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&gt;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</p:spTree>
    <p:extLst>
      <p:ext uri="{BB962C8B-B14F-4D97-AF65-F5344CB8AC3E}">
        <p14:creationId xmlns:p14="http://schemas.microsoft.com/office/powerpoint/2010/main" val="391516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a-D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Budskaber</a:t>
            </a:r>
          </a:p>
        </p:txBody>
      </p:sp>
      <p:sp>
        <p:nvSpPr>
          <p:cNvPr id="81923" name="Pladsholder til indhold 2"/>
          <p:cNvSpPr>
            <a:spLocks noGrp="1"/>
          </p:cNvSpPr>
          <p:nvPr>
            <p:ph idx="1"/>
          </p:nvPr>
        </p:nvSpPr>
        <p:spPr>
          <a:xfrm>
            <a:off x="1235676" y="1819276"/>
            <a:ext cx="8898924" cy="4130675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Tx/>
              <a:buChar char="•"/>
            </a:pPr>
            <a:r>
              <a:rPr lang="da-DK" altLang="da-DK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Antikoagulations-behandling</a:t>
            </a:r>
            <a:endParaRPr lang="da-DK" altLang="da-D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54100" lvl="1">
              <a:lnSpc>
                <a:spcPct val="150000"/>
              </a:lnSpc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Vurder indikation</a:t>
            </a:r>
          </a:p>
          <a:p>
            <a:pPr marL="1473200" lvl="2">
              <a:lnSpc>
                <a:spcPct val="150000"/>
              </a:lnSpc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CHAD-VASC score</a:t>
            </a:r>
          </a:p>
          <a:p>
            <a:pPr marL="1892300" lvl="3">
              <a:lnSpc>
                <a:spcPct val="150000"/>
              </a:lnSpc>
            </a:pPr>
            <a:r>
              <a:rPr lang="da-DK" alt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VKA</a:t>
            </a:r>
          </a:p>
          <a:p>
            <a:pPr marL="1892300" lvl="3">
              <a:lnSpc>
                <a:spcPct val="150000"/>
              </a:lnSpc>
            </a:pPr>
            <a:r>
              <a:rPr lang="da-DK" alt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NOAK</a:t>
            </a:r>
          </a:p>
          <a:p>
            <a:pPr marL="1054100" lvl="1">
              <a:lnSpc>
                <a:spcPct val="150000"/>
              </a:lnSpc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Evt. kontraindikationer</a:t>
            </a:r>
          </a:p>
          <a:p>
            <a:pPr lvl="1" indent="0">
              <a:lnSpc>
                <a:spcPct val="150000"/>
              </a:lnSpc>
              <a:buNone/>
            </a:pPr>
            <a:endParaRPr lang="da-DK" altLang="da-D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Tx/>
              <a:buChar char="•"/>
            </a:pP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Patienter konverteret til SR og  CHAD-VASC score </a:t>
            </a:r>
            <a:r>
              <a:rPr lang="da-DK" altLang="da-DK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r>
              <a:rPr lang="da-DK" altLang="da-D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skal forsætte med livslang AK-behandling.</a:t>
            </a:r>
          </a:p>
          <a:p>
            <a:pPr marL="285750" indent="-285750">
              <a:lnSpc>
                <a:spcPct val="150000"/>
              </a:lnSpc>
              <a:buFontTx/>
              <a:buChar char="•"/>
            </a:pPr>
            <a:endParaRPr lang="da-DK" altLang="da-D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24" name="Pladsholder til sidefod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&gt;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</p:spTree>
    <p:extLst>
      <p:ext uri="{BB962C8B-B14F-4D97-AF65-F5344CB8AC3E}">
        <p14:creationId xmlns:p14="http://schemas.microsoft.com/office/powerpoint/2010/main" val="355892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a-D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Budskaber</a:t>
            </a:r>
          </a:p>
        </p:txBody>
      </p:sp>
      <p:sp>
        <p:nvSpPr>
          <p:cNvPr id="80899" name="Pladsholder til indhold 2"/>
          <p:cNvSpPr>
            <a:spLocks noGrp="1"/>
          </p:cNvSpPr>
          <p:nvPr>
            <p:ph idx="1"/>
          </p:nvPr>
        </p:nvSpPr>
        <p:spPr>
          <a:xfrm>
            <a:off x="838200" y="1819275"/>
            <a:ext cx="9296400" cy="427355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defRPr/>
            </a:pP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Konvertering til </a:t>
            </a:r>
            <a:r>
              <a:rPr lang="da-DK" altLang="da-DK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sinusrytme </a:t>
            </a: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bør forbeholdes patienter, </a:t>
            </a:r>
          </a:p>
          <a:p>
            <a:pPr marL="1054100" lvl="1">
              <a:lnSpc>
                <a:spcPct val="150000"/>
              </a:lnSpc>
              <a:defRPr/>
            </a:pP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hvor der er størst succesrate</a:t>
            </a:r>
          </a:p>
          <a:p>
            <a:pPr marL="1054100" lvl="1">
              <a:lnSpc>
                <a:spcPct val="150000"/>
              </a:lnSpc>
              <a:defRPr/>
            </a:pP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patienter, der ikke har svært ved at tolerere </a:t>
            </a:r>
            <a:r>
              <a:rPr lang="da-DK" altLang="da-DK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atrieflimren </a:t>
            </a: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symptomer trods god frekvensregulering</a:t>
            </a:r>
          </a:p>
          <a:p>
            <a:pPr marL="1054100" lvl="1">
              <a:lnSpc>
                <a:spcPct val="150000"/>
              </a:lnSpc>
              <a:defRPr/>
            </a:pP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Patenter med utilstrækkelig </a:t>
            </a:r>
            <a:r>
              <a:rPr lang="da-DK" altLang="da-DK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frekvenskontrol</a:t>
            </a:r>
            <a:endParaRPr lang="da-DK" altLang="da-DK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90513" indent="-285750">
              <a:lnSpc>
                <a:spcPct val="150000"/>
              </a:lnSpc>
              <a:defRPr/>
            </a:pP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Ved forsøg på konvertering til sinusrytme</a:t>
            </a:r>
          </a:p>
          <a:p>
            <a:pPr marL="1058863" lvl="1">
              <a:lnSpc>
                <a:spcPct val="150000"/>
              </a:lnSpc>
              <a:defRPr/>
            </a:pP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Indikation for </a:t>
            </a:r>
            <a:r>
              <a:rPr lang="da-DK" altLang="da-DK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antikoagulationsbehandling</a:t>
            </a: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1058863" lvl="1">
              <a:lnSpc>
                <a:spcPct val="150000"/>
              </a:lnSpc>
              <a:defRPr/>
            </a:pPr>
            <a:r>
              <a:rPr lang="da-DK" altLang="da-DK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Vitamin-K antagonister </a:t>
            </a: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eller NOAK</a:t>
            </a:r>
          </a:p>
          <a:p>
            <a:pPr marL="1477963" lvl="2">
              <a:lnSpc>
                <a:spcPct val="150000"/>
              </a:lnSpc>
              <a:defRPr/>
            </a:pPr>
            <a:r>
              <a:rPr lang="da-DK" altLang="da-DK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Marevan</a:t>
            </a: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eller </a:t>
            </a:r>
          </a:p>
          <a:p>
            <a:pPr marL="1477963" lvl="2">
              <a:lnSpc>
                <a:spcPct val="150000"/>
              </a:lnSpc>
              <a:defRPr/>
            </a:pPr>
            <a:r>
              <a:rPr lang="da-DK" altLang="da-DK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Dabigatran</a:t>
            </a:r>
            <a:r>
              <a:rPr lang="da-DK" altLang="da-DK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a-DK" altLang="da-DK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Rivaroxaban</a:t>
            </a:r>
            <a:r>
              <a:rPr lang="da-DK" altLang="da-DK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a-DK" altLang="da-D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eller </a:t>
            </a:r>
            <a:r>
              <a:rPr lang="da-DK" altLang="da-DK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Apixaban</a:t>
            </a:r>
            <a:endParaRPr lang="da-DK" altLang="da-DK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54100" lvl="1">
              <a:lnSpc>
                <a:spcPct val="150000"/>
              </a:lnSpc>
              <a:defRPr/>
            </a:pPr>
            <a:endParaRPr lang="da-DK" altLang="da-DK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Tx/>
              <a:buChar char="•"/>
              <a:defRPr/>
            </a:pPr>
            <a:endParaRPr lang="da-DK" altLang="da-DK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948" name="Pladsholder til sidefod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&gt;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r>
              <a:rPr lang="da-DK" altLang="da-DK" sz="900" smtClean="0"/>
              <a:t>Hvad er atrieflimren?                  Ilan Raymond - oktober 2017</a:t>
            </a:r>
            <a:endParaRPr lang="da-DK" altLang="da-DK" sz="900"/>
          </a:p>
        </p:txBody>
      </p:sp>
    </p:spTree>
    <p:extLst>
      <p:ext uri="{BB962C8B-B14F-4D97-AF65-F5344CB8AC3E}">
        <p14:creationId xmlns:p14="http://schemas.microsoft.com/office/powerpoint/2010/main" val="197086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tw33.correc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509" y="-21399"/>
            <a:ext cx="11592830" cy="6879400"/>
          </a:xfrm>
        </p:spPr>
      </p:pic>
    </p:spTree>
    <p:extLst>
      <p:ext uri="{BB962C8B-B14F-4D97-AF65-F5344CB8AC3E}">
        <p14:creationId xmlns:p14="http://schemas.microsoft.com/office/powerpoint/2010/main" val="295637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Hvad er atrieflimren?                  Ilan Raymond - oktober 2017</a:t>
            </a:r>
            <a:endParaRPr lang="da-DK"/>
          </a:p>
        </p:txBody>
      </p:sp>
      <p:pic>
        <p:nvPicPr>
          <p:cNvPr id="8" name="Atrial_Fibrilla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127"/>
            <a:ext cx="12191999" cy="6857844"/>
          </a:xfrm>
        </p:spPr>
      </p:pic>
      <p:sp>
        <p:nvSpPr>
          <p:cNvPr id="2" name="Rektangel 1"/>
          <p:cNvSpPr/>
          <p:nvPr/>
        </p:nvSpPr>
        <p:spPr>
          <a:xfrm>
            <a:off x="4994224" y="3244334"/>
            <a:ext cx="2203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da-D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Hvad kommer det af?</a:t>
            </a:r>
          </a:p>
        </p:txBody>
      </p:sp>
      <p:sp>
        <p:nvSpPr>
          <p:cNvPr id="4" name="Rektangel 3"/>
          <p:cNvSpPr/>
          <p:nvPr/>
        </p:nvSpPr>
        <p:spPr>
          <a:xfrm>
            <a:off x="4994224" y="3244334"/>
            <a:ext cx="2203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da-D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Hvad kommer det af?</a:t>
            </a:r>
          </a:p>
        </p:txBody>
      </p:sp>
    </p:spTree>
    <p:extLst>
      <p:ext uri="{BB962C8B-B14F-4D97-AF65-F5344CB8AC3E}">
        <p14:creationId xmlns:p14="http://schemas.microsoft.com/office/powerpoint/2010/main" val="100411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2475</Words>
  <Application>Microsoft Office PowerPoint</Application>
  <PresentationFormat>Widescreen</PresentationFormat>
  <Paragraphs>520</Paragraphs>
  <Slides>74</Slides>
  <Notes>19</Notes>
  <HiddenSlides>0</HiddenSlides>
  <MMClips>6</MMClips>
  <ScaleCrop>false</ScaleCrop>
  <HeadingPairs>
    <vt:vector size="8" baseType="variant">
      <vt:variant>
        <vt:lpstr>Benyttede skrifttyper</vt:lpstr>
      </vt:variant>
      <vt:variant>
        <vt:i4>11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74</vt:i4>
      </vt:variant>
    </vt:vector>
  </HeadingPairs>
  <TitlesOfParts>
    <vt:vector size="87" baseType="lpstr">
      <vt:lpstr>Arial</vt:lpstr>
      <vt:lpstr>Book Antiqua</vt:lpstr>
      <vt:lpstr>Calibri</vt:lpstr>
      <vt:lpstr>Calibri Light</vt:lpstr>
      <vt:lpstr>Comic Sans MS</vt:lpstr>
      <vt:lpstr>Courier New</vt:lpstr>
      <vt:lpstr>Georgia</vt:lpstr>
      <vt:lpstr>Lucida Sans</vt:lpstr>
      <vt:lpstr>Times</vt:lpstr>
      <vt:lpstr>Times New Roman</vt:lpstr>
      <vt:lpstr>ヒラギノ角ゴ Pro W3</vt:lpstr>
      <vt:lpstr>Office-tema</vt:lpstr>
      <vt:lpstr>Diagram</vt:lpstr>
      <vt:lpstr>PowerPoint-præsentation</vt:lpstr>
      <vt:lpstr>Atrieflimren/hjerteforkammerflimren</vt:lpstr>
      <vt:lpstr>Hvad ved I om atrieflimren?</vt:lpstr>
      <vt:lpstr>Hvad er atrieflimren?</vt:lpstr>
      <vt:lpstr>Atrieflimren</vt:lpstr>
      <vt:lpstr>Atrieflimren</vt:lpstr>
      <vt:lpstr>PowerPoint-præsentation</vt:lpstr>
      <vt:lpstr>PowerPoint-præsentation</vt:lpstr>
      <vt:lpstr>PowerPoint-præsentation</vt:lpstr>
      <vt:lpstr>Atrieflimren - klassifikation</vt:lpstr>
      <vt:lpstr>Inddeling / klassifikation</vt:lpstr>
      <vt:lpstr>Inddeling / klassifikation</vt:lpstr>
      <vt:lpstr>Hvor udbredt er atrieflimren?</vt:lpstr>
      <vt:lpstr>Forekomsten af atrieflimren</vt:lpstr>
      <vt:lpstr>Ny forekomst af atrieflimren i Danmark</vt:lpstr>
      <vt:lpstr>Udviklingen af forekomsten i Danmark</vt:lpstr>
      <vt:lpstr>Forekomsten af atrieflimren fordelt på alder og køn</vt:lpstr>
      <vt:lpstr>Atrieflimren</vt:lpstr>
      <vt:lpstr>Hvad kommer atrieflimren af?</vt:lpstr>
      <vt:lpstr>Årsager fra hjertet</vt:lpstr>
      <vt:lpstr>Årsager Akut udløsende årsager:</vt:lpstr>
      <vt:lpstr>Faktorer og tilstande associeret med atrieflimren</vt:lpstr>
      <vt:lpstr>Udredning og diagnostik – Hvad gør lægen? </vt:lpstr>
      <vt:lpstr>Første vurdering</vt:lpstr>
      <vt:lpstr>Symptomer</vt:lpstr>
      <vt:lpstr>Andre undresøgelser</vt:lpstr>
      <vt:lpstr>Væsentlige elementer i sygehistorien</vt:lpstr>
      <vt:lpstr>Den første vurdering skal baseres på</vt:lpstr>
      <vt:lpstr>Case: 49-årig mand - Allan</vt:lpstr>
      <vt:lpstr>Allans EKG (hjerte-elektrodiagram) </vt:lpstr>
      <vt:lpstr>Er atrieflimren farligt?</vt:lpstr>
      <vt:lpstr>Risikoen ved atrieflimren</vt:lpstr>
      <vt:lpstr>Prognosen ved atrieflimren</vt:lpstr>
      <vt:lpstr>Atrieflimren udløst hjertesvigt</vt:lpstr>
      <vt:lpstr>PowerPoint-præsentation</vt:lpstr>
      <vt:lpstr>Hvilke symptomer optræder ved hjertesvigt</vt:lpstr>
      <vt:lpstr>Risiko ved atrieflimren</vt:lpstr>
      <vt:lpstr>Tromber i auriklet</vt:lpstr>
      <vt:lpstr>PowerPoint-præsentation</vt:lpstr>
      <vt:lpstr>PowerPoint-præsentation</vt:lpstr>
      <vt:lpstr>PowerPoint-præsentation</vt:lpstr>
      <vt:lpstr> Blodprops komplikationer ved atrieflimren</vt:lpstr>
      <vt:lpstr>Risiko for blodprop</vt:lpstr>
      <vt:lpstr>Risiko for slagtilfælde øges når</vt:lpstr>
      <vt:lpstr>Risiko for slagtilfælde</vt:lpstr>
      <vt:lpstr>Indikation for antikoagulationsbehandling</vt:lpstr>
      <vt:lpstr>Hvordan behandles atrieflimren og kan man blive helbredt for atrieflimren?</vt:lpstr>
      <vt:lpstr>Behandling af hjertefrekvensen</vt:lpstr>
      <vt:lpstr>Behandling af den akutte eller nydiagnosticeret patient</vt:lpstr>
      <vt:lpstr>Rytmebehandling</vt:lpstr>
      <vt:lpstr>Rytmekontrol</vt:lpstr>
      <vt:lpstr>Elektrisk konvertering af atrieflimren</vt:lpstr>
      <vt:lpstr>Konvertering til sinusrytme</vt:lpstr>
      <vt:lpstr>Følgende tilstande kan indikere ringe sandsynlighed for succes ved elektrokonvertering</vt:lpstr>
      <vt:lpstr>Radiofrekvensablation</vt:lpstr>
      <vt:lpstr>Radiofrekvensablation</vt:lpstr>
      <vt:lpstr>Radiofrekvensablation</vt:lpstr>
      <vt:lpstr>Isolation af lungevener</vt:lpstr>
      <vt:lpstr>Behandling af den stabile patient </vt:lpstr>
      <vt:lpstr>Kan hjertet forbedres, når der først er opstået hjertesvigt?</vt:lpstr>
      <vt:lpstr>Hvordan skal vi behandle Allan?</vt:lpstr>
      <vt:lpstr>Case: 86-årig kvinde – Gerda-Amalie</vt:lpstr>
      <vt:lpstr>Hvad gør vi med Gerda-Amalie?</vt:lpstr>
      <vt:lpstr>Case 3: 64-årig mand – Villy</vt:lpstr>
      <vt:lpstr>Atrieflimmer - EKG</vt:lpstr>
      <vt:lpstr>Skal Villy i AK-behandling?</vt:lpstr>
      <vt:lpstr>2 måneder senere ……..</vt:lpstr>
      <vt:lpstr>Undersøgelser</vt:lpstr>
      <vt:lpstr>Atrieflimmer med regelmæssig ventrikel(QRS)-frekvens 3º AV-blok</vt:lpstr>
      <vt:lpstr>Lægemiddelvalg Vitamin-K antagonister eller NOAC?</vt:lpstr>
      <vt:lpstr>Opfølgning af patienterne</vt:lpstr>
      <vt:lpstr>Budskaber</vt:lpstr>
      <vt:lpstr>Budskaber</vt:lpstr>
      <vt:lpstr>Budskaber</vt:lpstr>
    </vt:vector>
  </TitlesOfParts>
  <Company>Region Sjaelland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Ilan Esra Raymond</dc:creator>
  <cp:lastModifiedBy>Ilan Esra Raymond</cp:lastModifiedBy>
  <cp:revision>37</cp:revision>
  <dcterms:created xsi:type="dcterms:W3CDTF">2017-10-23T08:05:30Z</dcterms:created>
  <dcterms:modified xsi:type="dcterms:W3CDTF">2017-10-25T13:39:58Z</dcterms:modified>
</cp:coreProperties>
</file>